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2">
  <p:sldMasterIdLst>
    <p:sldMasterId id="2147483648" r:id="rId1"/>
  </p:sldMasterIdLst>
  <p:sldIdLst>
    <p:sldId id="256" r:id="rId2"/>
    <p:sldId id="280" r:id="rId3"/>
    <p:sldId id="284" r:id="rId4"/>
    <p:sldId id="278" r:id="rId5"/>
    <p:sldId id="277" r:id="rId6"/>
    <p:sldId id="285" r:id="rId7"/>
    <p:sldId id="286" r:id="rId8"/>
    <p:sldId id="287" r:id="rId9"/>
    <p:sldId id="279" r:id="rId10"/>
    <p:sldId id="288" r:id="rId11"/>
  </p:sldIdLst>
  <p:sldSz cx="12192000" cy="6858000"/>
  <p:notesSz cx="6858000" cy="9144000"/>
  <p:defaultTex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Rik den Boer" initials="RdB" lastIdx="0" clrIdx="0">
    <p:extLst>
      <p:ext uri="{19B8F6BF-5375-455C-9EA6-DF929625EA0E}">
        <p15:presenceInfo xmlns:p15="http://schemas.microsoft.com/office/powerpoint/2012/main" userId="9c8e49b622307002"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84E5F"/>
    <a:srgbClr val="E23A5A"/>
    <a:srgbClr val="E23A59"/>
    <a:srgbClr val="201E1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Stijl, gemiddeld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8A107856-5554-42FB-B03E-39F5DBC370BA}" styleName="Stijl, gemiddeld 4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solidFill>
            <a:schemeClr val="accent2">
              <a:tint val="20000"/>
            </a:schemeClr>
          </a:solidFill>
        </a:fill>
      </a:tcStyle>
    </a:wholeTbl>
    <a:band1H>
      <a:tcStyle>
        <a:tcBdr/>
        <a:fill>
          <a:solidFill>
            <a:schemeClr val="accent2">
              <a:tint val="40000"/>
            </a:schemeClr>
          </a:solidFill>
        </a:fill>
      </a:tcStyle>
    </a:band1H>
    <a:band1V>
      <a:tcStyle>
        <a:tcBdr/>
        <a:fill>
          <a:solidFill>
            <a:schemeClr val="accent2">
              <a:tint val="40000"/>
            </a:schemeClr>
          </a:solidFill>
        </a:fill>
      </a:tcStyle>
    </a:band1V>
    <a:lastCol>
      <a:tcTxStyle b="on"/>
      <a:tcStyle>
        <a:tcBdr/>
      </a:tcStyle>
    </a:lastCol>
    <a:firstCol>
      <a:tcTxStyle b="on"/>
      <a:tcStyle>
        <a:tcBdr/>
      </a:tcStyle>
    </a:firstCol>
    <a:lastRow>
      <a:tcTxStyle b="on"/>
      <a:tcStyle>
        <a:tcBdr>
          <a:top>
            <a:ln w="25400" cmpd="sng">
              <a:solidFill>
                <a:schemeClr val="accent2"/>
              </a:solidFill>
            </a:ln>
          </a:top>
        </a:tcBdr>
        <a:fill>
          <a:solidFill>
            <a:schemeClr val="accent2">
              <a:tint val="20000"/>
            </a:schemeClr>
          </a:solidFill>
        </a:fill>
      </a:tcStyle>
    </a:lastRow>
    <a:firstRow>
      <a:tcTxStyle b="on"/>
      <a:tcStyle>
        <a:tcBdr/>
        <a:fill>
          <a:solidFill>
            <a:schemeClr val="accent2">
              <a:tint val="20000"/>
            </a:schemeClr>
          </a:solidFill>
        </a:fill>
      </a:tcStyle>
    </a:firstRow>
  </a:tblStyle>
  <a:tblStyle styleId="{0660B408-B3CF-4A94-85FC-2B1E0A45F4A2}" styleName="Stijl, donker 2 - Accent 1/accent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1">
              <a:tint val="20000"/>
            </a:schemeClr>
          </a:solidFill>
        </a:fill>
      </a:tcStyle>
    </a:lastRow>
    <a:firstRow>
      <a:tcTxStyle b="on">
        <a:fontRef idx="minor">
          <a:scrgbClr r="0" g="0" b="0"/>
        </a:fontRef>
        <a:schemeClr val="lt1"/>
      </a:tcTxStyle>
      <a:tcStyle>
        <a:tcBdr/>
        <a:fill>
          <a:solidFill>
            <a:schemeClr val="accent2"/>
          </a:solidFill>
        </a:fill>
      </a:tcStyle>
    </a:firstRow>
  </a:tblStyle>
  <a:tblStyle styleId="{7DF18680-E054-41AD-8BC1-D1AEF772440D}" styleName="Stijl, gemiddeld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4" autoAdjust="0"/>
    <p:restoredTop sz="94660"/>
  </p:normalViewPr>
  <p:slideViewPr>
    <p:cSldViewPr snapToGrid="0">
      <p:cViewPr varScale="1">
        <p:scale>
          <a:sx n="116" d="100"/>
          <a:sy n="116" d="100"/>
        </p:scale>
        <p:origin x="390" y="108"/>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commentAuthors" Target="commentAuthors.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sp>
        <p:nvSpPr>
          <p:cNvPr id="2" name="Titel 1"/>
          <p:cNvSpPr>
            <a:spLocks noGrp="1"/>
          </p:cNvSpPr>
          <p:nvPr>
            <p:ph type="ctrTitle"/>
          </p:nvPr>
        </p:nvSpPr>
        <p:spPr>
          <a:xfrm>
            <a:off x="1524000" y="1122363"/>
            <a:ext cx="9144000" cy="2387600"/>
          </a:xfrm>
        </p:spPr>
        <p:txBody>
          <a:bodyPr anchor="b"/>
          <a:lstStyle>
            <a:lvl1pPr algn="ctr">
              <a:defRPr sz="6000"/>
            </a:lvl1pPr>
          </a:lstStyle>
          <a:p>
            <a:r>
              <a:rPr lang="nl-NL"/>
              <a:t>Klik om de stijl te bewerken</a:t>
            </a:r>
          </a:p>
        </p:txBody>
      </p:sp>
      <p:sp>
        <p:nvSpPr>
          <p:cNvPr id="3" name="Ondertitel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Klik om de ondertitelstijl van het model te bewerken</a:t>
            </a:r>
          </a:p>
        </p:txBody>
      </p:sp>
      <p:sp>
        <p:nvSpPr>
          <p:cNvPr id="4" name="Tijdelijke aanduiding voor datum 3"/>
          <p:cNvSpPr>
            <a:spLocks noGrp="1"/>
          </p:cNvSpPr>
          <p:nvPr>
            <p:ph type="dt" sz="half" idx="10"/>
          </p:nvPr>
        </p:nvSpPr>
        <p:spPr/>
        <p:txBody>
          <a:bodyPr/>
          <a:lstStyle/>
          <a:p>
            <a:fld id="{704F8820-487F-4C80-A96A-ED79A05DDD81}" type="datetimeFigureOut">
              <a:rPr lang="nl-NL" smtClean="0"/>
              <a:pPr/>
              <a:t>16-12-2016</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AAD9B801-96B1-466A-B2FC-7DF0E6CA2089}" type="slidenum">
              <a:rPr lang="nl-NL" smtClean="0"/>
              <a:pPr/>
              <a:t>‹nr.›</a:t>
            </a:fld>
            <a:endParaRPr lang="nl-NL"/>
          </a:p>
        </p:txBody>
      </p:sp>
    </p:spTree>
    <p:extLst>
      <p:ext uri="{BB962C8B-B14F-4D97-AF65-F5344CB8AC3E}">
        <p14:creationId xmlns:p14="http://schemas.microsoft.com/office/powerpoint/2010/main" val="221841023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
        <p:nvSpPr>
          <p:cNvPr id="3" name="Tijdelijke aanduiding voor verticale tekst 2"/>
          <p:cNvSpPr>
            <a:spLocks noGrp="1"/>
          </p:cNvSpPr>
          <p:nvPr>
            <p:ph type="body" orient="vert" idx="1"/>
          </p:nvPr>
        </p:nvSpPr>
        <p:spPr/>
        <p:txBody>
          <a:bodyPr vert="eaVert"/>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p:cNvSpPr>
            <a:spLocks noGrp="1"/>
          </p:cNvSpPr>
          <p:nvPr>
            <p:ph type="dt" sz="half" idx="10"/>
          </p:nvPr>
        </p:nvSpPr>
        <p:spPr/>
        <p:txBody>
          <a:bodyPr/>
          <a:lstStyle/>
          <a:p>
            <a:fld id="{704F8820-487F-4C80-A96A-ED79A05DDD81}" type="datetimeFigureOut">
              <a:rPr lang="nl-NL" smtClean="0"/>
              <a:pPr/>
              <a:t>16-12-2016</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AAD9B801-96B1-466A-B2FC-7DF0E6CA2089}" type="slidenum">
              <a:rPr lang="nl-NL" smtClean="0"/>
              <a:pPr/>
              <a:t>‹nr.›</a:t>
            </a:fld>
            <a:endParaRPr lang="nl-NL"/>
          </a:p>
        </p:txBody>
      </p:sp>
    </p:spTree>
    <p:extLst>
      <p:ext uri="{BB962C8B-B14F-4D97-AF65-F5344CB8AC3E}">
        <p14:creationId xmlns:p14="http://schemas.microsoft.com/office/powerpoint/2010/main" val="285569455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e titel 1"/>
          <p:cNvSpPr>
            <a:spLocks noGrp="1"/>
          </p:cNvSpPr>
          <p:nvPr>
            <p:ph type="title" orient="vert"/>
          </p:nvPr>
        </p:nvSpPr>
        <p:spPr>
          <a:xfrm>
            <a:off x="8724900" y="365125"/>
            <a:ext cx="2628900" cy="5811838"/>
          </a:xfrm>
        </p:spPr>
        <p:txBody>
          <a:bodyPr vert="eaVert"/>
          <a:lstStyle/>
          <a:p>
            <a:r>
              <a:rPr lang="nl-NL"/>
              <a:t>Klik om de stijl te bewerken</a:t>
            </a:r>
          </a:p>
        </p:txBody>
      </p:sp>
      <p:sp>
        <p:nvSpPr>
          <p:cNvPr id="3" name="Tijdelijke aanduiding voor verticale tekst 2"/>
          <p:cNvSpPr>
            <a:spLocks noGrp="1"/>
          </p:cNvSpPr>
          <p:nvPr>
            <p:ph type="body" orient="vert" idx="1"/>
          </p:nvPr>
        </p:nvSpPr>
        <p:spPr>
          <a:xfrm>
            <a:off x="838200" y="365125"/>
            <a:ext cx="7734300" cy="5811838"/>
          </a:xfrm>
        </p:spPr>
        <p:txBody>
          <a:bodyPr vert="eaVert"/>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p:cNvSpPr>
            <a:spLocks noGrp="1"/>
          </p:cNvSpPr>
          <p:nvPr>
            <p:ph type="dt" sz="half" idx="10"/>
          </p:nvPr>
        </p:nvSpPr>
        <p:spPr/>
        <p:txBody>
          <a:bodyPr/>
          <a:lstStyle/>
          <a:p>
            <a:fld id="{704F8820-487F-4C80-A96A-ED79A05DDD81}" type="datetimeFigureOut">
              <a:rPr lang="nl-NL" smtClean="0"/>
              <a:pPr/>
              <a:t>16-12-2016</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AAD9B801-96B1-466A-B2FC-7DF0E6CA2089}" type="slidenum">
              <a:rPr lang="nl-NL" smtClean="0"/>
              <a:pPr/>
              <a:t>‹nr.›</a:t>
            </a:fld>
            <a:endParaRPr lang="nl-NL"/>
          </a:p>
        </p:txBody>
      </p:sp>
    </p:spTree>
    <p:extLst>
      <p:ext uri="{BB962C8B-B14F-4D97-AF65-F5344CB8AC3E}">
        <p14:creationId xmlns:p14="http://schemas.microsoft.com/office/powerpoint/2010/main" val="82771686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
        <p:nvSpPr>
          <p:cNvPr id="3" name="Tijdelijke aanduiding voor inhoud 2"/>
          <p:cNvSpPr>
            <a:spLocks noGrp="1"/>
          </p:cNvSpPr>
          <p:nvPr>
            <p:ph idx="1"/>
          </p:nvPr>
        </p:nvSpPr>
        <p:spPr/>
        <p:txBody>
          <a:body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p:cNvSpPr>
            <a:spLocks noGrp="1"/>
          </p:cNvSpPr>
          <p:nvPr>
            <p:ph type="dt" sz="half" idx="10"/>
          </p:nvPr>
        </p:nvSpPr>
        <p:spPr/>
        <p:txBody>
          <a:bodyPr/>
          <a:lstStyle/>
          <a:p>
            <a:fld id="{704F8820-487F-4C80-A96A-ED79A05DDD81}" type="datetimeFigureOut">
              <a:rPr lang="nl-NL" smtClean="0"/>
              <a:pPr/>
              <a:t>16-12-2016</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AAD9B801-96B1-466A-B2FC-7DF0E6CA2089}" type="slidenum">
              <a:rPr lang="nl-NL" smtClean="0"/>
              <a:pPr/>
              <a:t>‹nr.›</a:t>
            </a:fld>
            <a:endParaRPr lang="nl-NL"/>
          </a:p>
        </p:txBody>
      </p:sp>
    </p:spTree>
    <p:extLst>
      <p:ext uri="{BB962C8B-B14F-4D97-AF65-F5344CB8AC3E}">
        <p14:creationId xmlns:p14="http://schemas.microsoft.com/office/powerpoint/2010/main" val="36539639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el 1"/>
          <p:cNvSpPr>
            <a:spLocks noGrp="1"/>
          </p:cNvSpPr>
          <p:nvPr>
            <p:ph type="title"/>
          </p:nvPr>
        </p:nvSpPr>
        <p:spPr>
          <a:xfrm>
            <a:off x="831850" y="1709738"/>
            <a:ext cx="10515600" cy="2852737"/>
          </a:xfrm>
        </p:spPr>
        <p:txBody>
          <a:bodyPr anchor="b"/>
          <a:lstStyle>
            <a:lvl1pPr>
              <a:defRPr sz="6000"/>
            </a:lvl1pPr>
          </a:lstStyle>
          <a:p>
            <a:r>
              <a:rPr lang="nl-NL"/>
              <a:t>Klik om de stijl te bewerken</a:t>
            </a:r>
          </a:p>
        </p:txBody>
      </p:sp>
      <p:sp>
        <p:nvSpPr>
          <p:cNvPr id="3" name="Tijdelijke aanduiding voor tekst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l-NL"/>
              <a:t>Tekststijl van het model bewerken</a:t>
            </a:r>
          </a:p>
        </p:txBody>
      </p:sp>
      <p:sp>
        <p:nvSpPr>
          <p:cNvPr id="4" name="Tijdelijke aanduiding voor datum 3"/>
          <p:cNvSpPr>
            <a:spLocks noGrp="1"/>
          </p:cNvSpPr>
          <p:nvPr>
            <p:ph type="dt" sz="half" idx="10"/>
          </p:nvPr>
        </p:nvSpPr>
        <p:spPr/>
        <p:txBody>
          <a:bodyPr/>
          <a:lstStyle/>
          <a:p>
            <a:fld id="{704F8820-487F-4C80-A96A-ED79A05DDD81}" type="datetimeFigureOut">
              <a:rPr lang="nl-NL" smtClean="0"/>
              <a:pPr/>
              <a:t>16-12-2016</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AAD9B801-96B1-466A-B2FC-7DF0E6CA2089}" type="slidenum">
              <a:rPr lang="nl-NL" smtClean="0"/>
              <a:pPr/>
              <a:t>‹nr.›</a:t>
            </a:fld>
            <a:endParaRPr lang="nl-NL"/>
          </a:p>
        </p:txBody>
      </p:sp>
    </p:spTree>
    <p:extLst>
      <p:ext uri="{BB962C8B-B14F-4D97-AF65-F5344CB8AC3E}">
        <p14:creationId xmlns:p14="http://schemas.microsoft.com/office/powerpoint/2010/main" val="14228523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
        <p:nvSpPr>
          <p:cNvPr id="3" name="Tijdelijke aanduiding voor inhoud 2"/>
          <p:cNvSpPr>
            <a:spLocks noGrp="1"/>
          </p:cNvSpPr>
          <p:nvPr>
            <p:ph sz="half" idx="1"/>
          </p:nvPr>
        </p:nvSpPr>
        <p:spPr>
          <a:xfrm>
            <a:off x="838200" y="1825625"/>
            <a:ext cx="5181600" cy="4351338"/>
          </a:xfrm>
        </p:spPr>
        <p:txBody>
          <a:body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inhoud 3"/>
          <p:cNvSpPr>
            <a:spLocks noGrp="1"/>
          </p:cNvSpPr>
          <p:nvPr>
            <p:ph sz="half" idx="2"/>
          </p:nvPr>
        </p:nvSpPr>
        <p:spPr>
          <a:xfrm>
            <a:off x="6172200" y="1825625"/>
            <a:ext cx="5181600" cy="4351338"/>
          </a:xfrm>
        </p:spPr>
        <p:txBody>
          <a:body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datum 4"/>
          <p:cNvSpPr>
            <a:spLocks noGrp="1"/>
          </p:cNvSpPr>
          <p:nvPr>
            <p:ph type="dt" sz="half" idx="10"/>
          </p:nvPr>
        </p:nvSpPr>
        <p:spPr/>
        <p:txBody>
          <a:bodyPr/>
          <a:lstStyle/>
          <a:p>
            <a:fld id="{704F8820-487F-4C80-A96A-ED79A05DDD81}" type="datetimeFigureOut">
              <a:rPr lang="nl-NL" smtClean="0"/>
              <a:pPr/>
              <a:t>16-12-2016</a:t>
            </a:fld>
            <a:endParaRPr lang="nl-NL"/>
          </a:p>
        </p:txBody>
      </p:sp>
      <p:sp>
        <p:nvSpPr>
          <p:cNvPr id="6" name="Tijdelijke aanduiding voor voettekst 5"/>
          <p:cNvSpPr>
            <a:spLocks noGrp="1"/>
          </p:cNvSpPr>
          <p:nvPr>
            <p:ph type="ftr" sz="quarter" idx="11"/>
          </p:nvPr>
        </p:nvSpPr>
        <p:spPr/>
        <p:txBody>
          <a:bodyPr/>
          <a:lstStyle/>
          <a:p>
            <a:endParaRPr lang="nl-NL"/>
          </a:p>
        </p:txBody>
      </p:sp>
      <p:sp>
        <p:nvSpPr>
          <p:cNvPr id="7" name="Tijdelijke aanduiding voor dianummer 6"/>
          <p:cNvSpPr>
            <a:spLocks noGrp="1"/>
          </p:cNvSpPr>
          <p:nvPr>
            <p:ph type="sldNum" sz="quarter" idx="12"/>
          </p:nvPr>
        </p:nvSpPr>
        <p:spPr/>
        <p:txBody>
          <a:bodyPr/>
          <a:lstStyle/>
          <a:p>
            <a:fld id="{AAD9B801-96B1-466A-B2FC-7DF0E6CA2089}" type="slidenum">
              <a:rPr lang="nl-NL" smtClean="0"/>
              <a:pPr/>
              <a:t>‹nr.›</a:t>
            </a:fld>
            <a:endParaRPr lang="nl-NL"/>
          </a:p>
        </p:txBody>
      </p:sp>
    </p:spTree>
    <p:extLst>
      <p:ext uri="{BB962C8B-B14F-4D97-AF65-F5344CB8AC3E}">
        <p14:creationId xmlns:p14="http://schemas.microsoft.com/office/powerpoint/2010/main" val="6671726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el 1"/>
          <p:cNvSpPr>
            <a:spLocks noGrp="1"/>
          </p:cNvSpPr>
          <p:nvPr>
            <p:ph type="title"/>
          </p:nvPr>
        </p:nvSpPr>
        <p:spPr>
          <a:xfrm>
            <a:off x="839788" y="365125"/>
            <a:ext cx="10515600" cy="1325563"/>
          </a:xfrm>
        </p:spPr>
        <p:txBody>
          <a:bodyPr/>
          <a:lstStyle/>
          <a:p>
            <a:r>
              <a:rPr lang="nl-NL"/>
              <a:t>Klik om de stijl te bewerken</a:t>
            </a:r>
          </a:p>
        </p:txBody>
      </p:sp>
      <p:sp>
        <p:nvSpPr>
          <p:cNvPr id="3" name="Tijdelijke aanduiding voor tekst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Tekststijl van het model bewerken</a:t>
            </a:r>
          </a:p>
        </p:txBody>
      </p:sp>
      <p:sp>
        <p:nvSpPr>
          <p:cNvPr id="4" name="Tijdelijke aanduiding voor inhoud 3"/>
          <p:cNvSpPr>
            <a:spLocks noGrp="1"/>
          </p:cNvSpPr>
          <p:nvPr>
            <p:ph sz="half" idx="2"/>
          </p:nvPr>
        </p:nvSpPr>
        <p:spPr>
          <a:xfrm>
            <a:off x="839788" y="2505075"/>
            <a:ext cx="5157787" cy="3684588"/>
          </a:xfrm>
        </p:spPr>
        <p:txBody>
          <a:body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tekst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Tekststijl van het model bewerken</a:t>
            </a:r>
          </a:p>
        </p:txBody>
      </p:sp>
      <p:sp>
        <p:nvSpPr>
          <p:cNvPr id="6" name="Tijdelijke aanduiding voor inhoud 5"/>
          <p:cNvSpPr>
            <a:spLocks noGrp="1"/>
          </p:cNvSpPr>
          <p:nvPr>
            <p:ph sz="quarter" idx="4"/>
          </p:nvPr>
        </p:nvSpPr>
        <p:spPr>
          <a:xfrm>
            <a:off x="6172200" y="2505075"/>
            <a:ext cx="5183188" cy="3684588"/>
          </a:xfrm>
        </p:spPr>
        <p:txBody>
          <a:body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p>
        </p:txBody>
      </p:sp>
      <p:sp>
        <p:nvSpPr>
          <p:cNvPr id="7" name="Tijdelijke aanduiding voor datum 6"/>
          <p:cNvSpPr>
            <a:spLocks noGrp="1"/>
          </p:cNvSpPr>
          <p:nvPr>
            <p:ph type="dt" sz="half" idx="10"/>
          </p:nvPr>
        </p:nvSpPr>
        <p:spPr/>
        <p:txBody>
          <a:bodyPr/>
          <a:lstStyle/>
          <a:p>
            <a:fld id="{704F8820-487F-4C80-A96A-ED79A05DDD81}" type="datetimeFigureOut">
              <a:rPr lang="nl-NL" smtClean="0"/>
              <a:pPr/>
              <a:t>16-12-2016</a:t>
            </a:fld>
            <a:endParaRPr lang="nl-NL"/>
          </a:p>
        </p:txBody>
      </p:sp>
      <p:sp>
        <p:nvSpPr>
          <p:cNvPr id="8" name="Tijdelijke aanduiding voor voettekst 7"/>
          <p:cNvSpPr>
            <a:spLocks noGrp="1"/>
          </p:cNvSpPr>
          <p:nvPr>
            <p:ph type="ftr" sz="quarter" idx="11"/>
          </p:nvPr>
        </p:nvSpPr>
        <p:spPr/>
        <p:txBody>
          <a:bodyPr/>
          <a:lstStyle/>
          <a:p>
            <a:endParaRPr lang="nl-NL"/>
          </a:p>
        </p:txBody>
      </p:sp>
      <p:sp>
        <p:nvSpPr>
          <p:cNvPr id="9" name="Tijdelijke aanduiding voor dianummer 8"/>
          <p:cNvSpPr>
            <a:spLocks noGrp="1"/>
          </p:cNvSpPr>
          <p:nvPr>
            <p:ph type="sldNum" sz="quarter" idx="12"/>
          </p:nvPr>
        </p:nvSpPr>
        <p:spPr/>
        <p:txBody>
          <a:bodyPr/>
          <a:lstStyle/>
          <a:p>
            <a:fld id="{AAD9B801-96B1-466A-B2FC-7DF0E6CA2089}" type="slidenum">
              <a:rPr lang="nl-NL" smtClean="0"/>
              <a:pPr/>
              <a:t>‹nr.›</a:t>
            </a:fld>
            <a:endParaRPr lang="nl-NL"/>
          </a:p>
        </p:txBody>
      </p:sp>
    </p:spTree>
    <p:extLst>
      <p:ext uri="{BB962C8B-B14F-4D97-AF65-F5344CB8AC3E}">
        <p14:creationId xmlns:p14="http://schemas.microsoft.com/office/powerpoint/2010/main" val="270450127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
        <p:nvSpPr>
          <p:cNvPr id="3" name="Tijdelijke aanduiding voor datum 2"/>
          <p:cNvSpPr>
            <a:spLocks noGrp="1"/>
          </p:cNvSpPr>
          <p:nvPr>
            <p:ph type="dt" sz="half" idx="10"/>
          </p:nvPr>
        </p:nvSpPr>
        <p:spPr/>
        <p:txBody>
          <a:bodyPr/>
          <a:lstStyle/>
          <a:p>
            <a:fld id="{704F8820-487F-4C80-A96A-ED79A05DDD81}" type="datetimeFigureOut">
              <a:rPr lang="nl-NL" smtClean="0"/>
              <a:pPr/>
              <a:t>16-12-2016</a:t>
            </a:fld>
            <a:endParaRPr lang="nl-NL"/>
          </a:p>
        </p:txBody>
      </p:sp>
      <p:sp>
        <p:nvSpPr>
          <p:cNvPr id="4" name="Tijdelijke aanduiding voor voettekst 3"/>
          <p:cNvSpPr>
            <a:spLocks noGrp="1"/>
          </p:cNvSpPr>
          <p:nvPr>
            <p:ph type="ftr" sz="quarter" idx="11"/>
          </p:nvPr>
        </p:nvSpPr>
        <p:spPr/>
        <p:txBody>
          <a:bodyPr/>
          <a:lstStyle/>
          <a:p>
            <a:endParaRPr lang="nl-NL"/>
          </a:p>
        </p:txBody>
      </p:sp>
      <p:sp>
        <p:nvSpPr>
          <p:cNvPr id="5" name="Tijdelijke aanduiding voor dianummer 4"/>
          <p:cNvSpPr>
            <a:spLocks noGrp="1"/>
          </p:cNvSpPr>
          <p:nvPr>
            <p:ph type="sldNum" sz="quarter" idx="12"/>
          </p:nvPr>
        </p:nvSpPr>
        <p:spPr/>
        <p:txBody>
          <a:bodyPr/>
          <a:lstStyle/>
          <a:p>
            <a:fld id="{AAD9B801-96B1-466A-B2FC-7DF0E6CA2089}" type="slidenum">
              <a:rPr lang="nl-NL" smtClean="0"/>
              <a:pPr/>
              <a:t>‹nr.›</a:t>
            </a:fld>
            <a:endParaRPr lang="nl-NL"/>
          </a:p>
        </p:txBody>
      </p:sp>
    </p:spTree>
    <p:extLst>
      <p:ext uri="{BB962C8B-B14F-4D97-AF65-F5344CB8AC3E}">
        <p14:creationId xmlns:p14="http://schemas.microsoft.com/office/powerpoint/2010/main" val="333403203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Tijdelijke aanduiding voor datum 1"/>
          <p:cNvSpPr>
            <a:spLocks noGrp="1"/>
          </p:cNvSpPr>
          <p:nvPr>
            <p:ph type="dt" sz="half" idx="10"/>
          </p:nvPr>
        </p:nvSpPr>
        <p:spPr/>
        <p:txBody>
          <a:bodyPr/>
          <a:lstStyle/>
          <a:p>
            <a:fld id="{704F8820-487F-4C80-A96A-ED79A05DDD81}" type="datetimeFigureOut">
              <a:rPr lang="nl-NL" smtClean="0"/>
              <a:pPr/>
              <a:t>16-12-2016</a:t>
            </a:fld>
            <a:endParaRPr lang="nl-NL"/>
          </a:p>
        </p:txBody>
      </p:sp>
      <p:sp>
        <p:nvSpPr>
          <p:cNvPr id="3" name="Tijdelijke aanduiding voor voettekst 2"/>
          <p:cNvSpPr>
            <a:spLocks noGrp="1"/>
          </p:cNvSpPr>
          <p:nvPr>
            <p:ph type="ftr" sz="quarter" idx="11"/>
          </p:nvPr>
        </p:nvSpPr>
        <p:spPr/>
        <p:txBody>
          <a:bodyPr/>
          <a:lstStyle/>
          <a:p>
            <a:endParaRPr lang="nl-NL"/>
          </a:p>
        </p:txBody>
      </p:sp>
      <p:sp>
        <p:nvSpPr>
          <p:cNvPr id="4" name="Tijdelijke aanduiding voor dianummer 3"/>
          <p:cNvSpPr>
            <a:spLocks noGrp="1"/>
          </p:cNvSpPr>
          <p:nvPr>
            <p:ph type="sldNum" sz="quarter" idx="12"/>
          </p:nvPr>
        </p:nvSpPr>
        <p:spPr/>
        <p:txBody>
          <a:bodyPr/>
          <a:lstStyle/>
          <a:p>
            <a:fld id="{AAD9B801-96B1-466A-B2FC-7DF0E6CA2089}" type="slidenum">
              <a:rPr lang="nl-NL" smtClean="0"/>
              <a:pPr/>
              <a:t>‹nr.›</a:t>
            </a:fld>
            <a:endParaRPr lang="nl-NL"/>
          </a:p>
        </p:txBody>
      </p:sp>
    </p:spTree>
    <p:extLst>
      <p:ext uri="{BB962C8B-B14F-4D97-AF65-F5344CB8AC3E}">
        <p14:creationId xmlns:p14="http://schemas.microsoft.com/office/powerpoint/2010/main" val="121230838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839788" y="457200"/>
            <a:ext cx="3932237" cy="1600200"/>
          </a:xfrm>
        </p:spPr>
        <p:txBody>
          <a:bodyPr anchor="b"/>
          <a:lstStyle>
            <a:lvl1pPr>
              <a:defRPr sz="3200"/>
            </a:lvl1pPr>
          </a:lstStyle>
          <a:p>
            <a:r>
              <a:rPr lang="nl-NL"/>
              <a:t>Klik om de stijl te bewerken</a:t>
            </a:r>
          </a:p>
        </p:txBody>
      </p:sp>
      <p:sp>
        <p:nvSpPr>
          <p:cNvPr id="3" name="Tijdelijke aanduiding voor inhoud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tekst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Tekststijl van het model bewerken</a:t>
            </a:r>
          </a:p>
        </p:txBody>
      </p:sp>
      <p:sp>
        <p:nvSpPr>
          <p:cNvPr id="5" name="Tijdelijke aanduiding voor datum 4"/>
          <p:cNvSpPr>
            <a:spLocks noGrp="1"/>
          </p:cNvSpPr>
          <p:nvPr>
            <p:ph type="dt" sz="half" idx="10"/>
          </p:nvPr>
        </p:nvSpPr>
        <p:spPr/>
        <p:txBody>
          <a:bodyPr/>
          <a:lstStyle/>
          <a:p>
            <a:fld id="{704F8820-487F-4C80-A96A-ED79A05DDD81}" type="datetimeFigureOut">
              <a:rPr lang="nl-NL" smtClean="0"/>
              <a:pPr/>
              <a:t>16-12-2016</a:t>
            </a:fld>
            <a:endParaRPr lang="nl-NL"/>
          </a:p>
        </p:txBody>
      </p:sp>
      <p:sp>
        <p:nvSpPr>
          <p:cNvPr id="6" name="Tijdelijke aanduiding voor voettekst 5"/>
          <p:cNvSpPr>
            <a:spLocks noGrp="1"/>
          </p:cNvSpPr>
          <p:nvPr>
            <p:ph type="ftr" sz="quarter" idx="11"/>
          </p:nvPr>
        </p:nvSpPr>
        <p:spPr/>
        <p:txBody>
          <a:bodyPr/>
          <a:lstStyle/>
          <a:p>
            <a:endParaRPr lang="nl-NL"/>
          </a:p>
        </p:txBody>
      </p:sp>
      <p:sp>
        <p:nvSpPr>
          <p:cNvPr id="7" name="Tijdelijke aanduiding voor dianummer 6"/>
          <p:cNvSpPr>
            <a:spLocks noGrp="1"/>
          </p:cNvSpPr>
          <p:nvPr>
            <p:ph type="sldNum" sz="quarter" idx="12"/>
          </p:nvPr>
        </p:nvSpPr>
        <p:spPr/>
        <p:txBody>
          <a:bodyPr/>
          <a:lstStyle/>
          <a:p>
            <a:fld id="{AAD9B801-96B1-466A-B2FC-7DF0E6CA2089}" type="slidenum">
              <a:rPr lang="nl-NL" smtClean="0"/>
              <a:pPr/>
              <a:t>‹nr.›</a:t>
            </a:fld>
            <a:endParaRPr lang="nl-NL"/>
          </a:p>
        </p:txBody>
      </p:sp>
    </p:spTree>
    <p:extLst>
      <p:ext uri="{BB962C8B-B14F-4D97-AF65-F5344CB8AC3E}">
        <p14:creationId xmlns:p14="http://schemas.microsoft.com/office/powerpoint/2010/main" val="47789849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839788" y="457200"/>
            <a:ext cx="3932237" cy="1600200"/>
          </a:xfrm>
        </p:spPr>
        <p:txBody>
          <a:bodyPr anchor="b"/>
          <a:lstStyle>
            <a:lvl1pPr>
              <a:defRPr sz="3200"/>
            </a:lvl1pPr>
          </a:lstStyle>
          <a:p>
            <a:r>
              <a:rPr lang="nl-NL"/>
              <a:t>Klik om de stijl te bewerken</a:t>
            </a:r>
          </a:p>
        </p:txBody>
      </p:sp>
      <p:sp>
        <p:nvSpPr>
          <p:cNvPr id="3" name="Tijdelijke aanduiding voor afbeelding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nl-NL"/>
          </a:p>
        </p:txBody>
      </p:sp>
      <p:sp>
        <p:nvSpPr>
          <p:cNvPr id="4" name="Tijdelijke aanduiding voor tekst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Tekststijl van het model bewerken</a:t>
            </a:r>
          </a:p>
        </p:txBody>
      </p:sp>
      <p:sp>
        <p:nvSpPr>
          <p:cNvPr id="5" name="Tijdelijke aanduiding voor datum 4"/>
          <p:cNvSpPr>
            <a:spLocks noGrp="1"/>
          </p:cNvSpPr>
          <p:nvPr>
            <p:ph type="dt" sz="half" idx="10"/>
          </p:nvPr>
        </p:nvSpPr>
        <p:spPr/>
        <p:txBody>
          <a:bodyPr/>
          <a:lstStyle/>
          <a:p>
            <a:fld id="{704F8820-487F-4C80-A96A-ED79A05DDD81}" type="datetimeFigureOut">
              <a:rPr lang="nl-NL" smtClean="0"/>
              <a:pPr/>
              <a:t>16-12-2016</a:t>
            </a:fld>
            <a:endParaRPr lang="nl-NL"/>
          </a:p>
        </p:txBody>
      </p:sp>
      <p:sp>
        <p:nvSpPr>
          <p:cNvPr id="6" name="Tijdelijke aanduiding voor voettekst 5"/>
          <p:cNvSpPr>
            <a:spLocks noGrp="1"/>
          </p:cNvSpPr>
          <p:nvPr>
            <p:ph type="ftr" sz="quarter" idx="11"/>
          </p:nvPr>
        </p:nvSpPr>
        <p:spPr/>
        <p:txBody>
          <a:bodyPr/>
          <a:lstStyle/>
          <a:p>
            <a:endParaRPr lang="nl-NL"/>
          </a:p>
        </p:txBody>
      </p:sp>
      <p:sp>
        <p:nvSpPr>
          <p:cNvPr id="7" name="Tijdelijke aanduiding voor dianummer 6"/>
          <p:cNvSpPr>
            <a:spLocks noGrp="1"/>
          </p:cNvSpPr>
          <p:nvPr>
            <p:ph type="sldNum" sz="quarter" idx="12"/>
          </p:nvPr>
        </p:nvSpPr>
        <p:spPr/>
        <p:txBody>
          <a:bodyPr/>
          <a:lstStyle/>
          <a:p>
            <a:fld id="{AAD9B801-96B1-466A-B2FC-7DF0E6CA2089}" type="slidenum">
              <a:rPr lang="nl-NL" smtClean="0"/>
              <a:pPr/>
              <a:t>‹nr.›</a:t>
            </a:fld>
            <a:endParaRPr lang="nl-NL"/>
          </a:p>
        </p:txBody>
      </p:sp>
    </p:spTree>
    <p:extLst>
      <p:ext uri="{BB962C8B-B14F-4D97-AF65-F5344CB8AC3E}">
        <p14:creationId xmlns:p14="http://schemas.microsoft.com/office/powerpoint/2010/main" val="248134139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titel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nl-NL"/>
              <a:t>Klik om de stijl te bewerken</a:t>
            </a:r>
          </a:p>
        </p:txBody>
      </p:sp>
      <p:sp>
        <p:nvSpPr>
          <p:cNvPr id="3" name="Tijdelijke aanduiding voor tekst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04F8820-487F-4C80-A96A-ED79A05DDD81}" type="datetimeFigureOut">
              <a:rPr lang="nl-NL" smtClean="0"/>
              <a:pPr/>
              <a:t>16-12-2016</a:t>
            </a:fld>
            <a:endParaRPr lang="nl-NL"/>
          </a:p>
        </p:txBody>
      </p:sp>
      <p:sp>
        <p:nvSpPr>
          <p:cNvPr id="5" name="Tijdelijke aanduiding voor voettekst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nl-NL"/>
          </a:p>
        </p:txBody>
      </p:sp>
      <p:sp>
        <p:nvSpPr>
          <p:cNvPr id="6" name="Tijdelijke aanduiding voor dianumm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AD9B801-96B1-466A-B2FC-7DF0E6CA2089}" type="slidenum">
              <a:rPr lang="nl-NL" smtClean="0"/>
              <a:pPr/>
              <a:t>‹nr.›</a:t>
            </a:fld>
            <a:endParaRPr lang="nl-NL"/>
          </a:p>
        </p:txBody>
      </p:sp>
    </p:spTree>
    <p:extLst>
      <p:ext uri="{BB962C8B-B14F-4D97-AF65-F5344CB8AC3E}">
        <p14:creationId xmlns:p14="http://schemas.microsoft.com/office/powerpoint/2010/main" val="232688132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jpeg"/><Relationship Id="rId1" Type="http://schemas.openxmlformats.org/officeDocument/2006/relationships/slideLayout" Target="../slideLayouts/slideLayout1.xml"/><Relationship Id="rId5" Type="http://schemas.openxmlformats.org/officeDocument/2006/relationships/image" Target="../media/image4.emf"/><Relationship Id="rId4" Type="http://schemas.openxmlformats.org/officeDocument/2006/relationships/image" Target="../media/image3.emf"/></Relationships>
</file>

<file path=ppt/slides/_rels/slide10.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5.jpeg"/><Relationship Id="rId1" Type="http://schemas.openxmlformats.org/officeDocument/2006/relationships/slideLayout" Target="../slideLayouts/slideLayout1.xml"/><Relationship Id="rId4" Type="http://schemas.openxmlformats.org/officeDocument/2006/relationships/image" Target="../media/image19.png"/></Relationships>
</file>

<file path=ppt/slides/_rels/slide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1.xml"/><Relationship Id="rId4" Type="http://schemas.openxmlformats.org/officeDocument/2006/relationships/image" Target="../media/image3.emf"/></Relationships>
</file>

<file path=ppt/slides/_rels/slide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2.emf"/><Relationship Id="rId1" Type="http://schemas.openxmlformats.org/officeDocument/2006/relationships/slideLayout" Target="../slideLayouts/slideLayout2.xml"/><Relationship Id="rId4" Type="http://schemas.openxmlformats.org/officeDocument/2006/relationships/image" Target="../media/image8.jpeg"/></Relationships>
</file>

<file path=ppt/slides/_rels/slide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2.emf"/><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5.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1.xml"/><Relationship Id="rId4" Type="http://schemas.openxmlformats.org/officeDocument/2006/relationships/image" Target="../media/image3.emf"/></Relationships>
</file>

<file path=ppt/slides/_rels/slide6.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11.jpeg"/><Relationship Id="rId1" Type="http://schemas.openxmlformats.org/officeDocument/2006/relationships/slideLayout" Target="../slideLayouts/slideLayout1.xml"/><Relationship Id="rId5" Type="http://schemas.openxmlformats.org/officeDocument/2006/relationships/image" Target="../media/image13.png"/><Relationship Id="rId4" Type="http://schemas.openxmlformats.org/officeDocument/2006/relationships/hyperlink" Target="https://www.instagram.com/p/BMCTaKNAHRm/?taken-by=jcnumberone1" TargetMode="External"/></Relationships>
</file>

<file path=ppt/slides/_rels/slide7.xml.rels><?xml version="1.0" encoding="UTF-8" standalone="yes"?>
<Relationships xmlns="http://schemas.openxmlformats.org/package/2006/relationships"><Relationship Id="rId3" Type="http://schemas.openxmlformats.org/officeDocument/2006/relationships/image" Target="../media/image14.emf"/><Relationship Id="rId2" Type="http://schemas.openxmlformats.org/officeDocument/2006/relationships/image" Target="../media/image2.emf"/><Relationship Id="rId1" Type="http://schemas.openxmlformats.org/officeDocument/2006/relationships/slideLayout" Target="../slideLayouts/slideLayout2.xml"/><Relationship Id="rId4" Type="http://schemas.openxmlformats.org/officeDocument/2006/relationships/image" Target="../media/image15.emf"/></Relationships>
</file>

<file path=ppt/slides/_rels/slide8.xml.rels><?xml version="1.0" encoding="UTF-8" standalone="yes"?>
<Relationships xmlns="http://schemas.openxmlformats.org/package/2006/relationships"><Relationship Id="rId3" Type="http://schemas.openxmlformats.org/officeDocument/2006/relationships/image" Target="../media/image16.emf"/><Relationship Id="rId2" Type="http://schemas.openxmlformats.org/officeDocument/2006/relationships/image" Target="../media/image2.emf"/><Relationship Id="rId1" Type="http://schemas.openxmlformats.org/officeDocument/2006/relationships/slideLayout" Target="../slideLayouts/slideLayout2.xml"/><Relationship Id="rId4" Type="http://schemas.openxmlformats.org/officeDocument/2006/relationships/image" Target="../media/image17.emf"/></Relationships>
</file>

<file path=ppt/slides/_rels/slide9.xml.rels><?xml version="1.0" encoding="UTF-8" standalone="yes"?>
<Relationships xmlns="http://schemas.openxmlformats.org/package/2006/relationships"><Relationship Id="rId3" Type="http://schemas.openxmlformats.org/officeDocument/2006/relationships/image" Target="../media/image18.emf"/><Relationship Id="rId2" Type="http://schemas.openxmlformats.org/officeDocument/2006/relationships/image" Target="../media/image2.emf"/><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t="-9000" b="-9000"/>
          </a:stretch>
        </a:blipFill>
        <a:effectLst/>
      </p:bgPr>
    </p:bg>
    <p:spTree>
      <p:nvGrpSpPr>
        <p:cNvPr id="1" name=""/>
        <p:cNvGrpSpPr/>
        <p:nvPr/>
      </p:nvGrpSpPr>
      <p:grpSpPr>
        <a:xfrm>
          <a:off x="0" y="0"/>
          <a:ext cx="0" cy="0"/>
          <a:chOff x="0" y="0"/>
          <a:chExt cx="0" cy="0"/>
        </a:xfrm>
      </p:grpSpPr>
      <p:pic>
        <p:nvPicPr>
          <p:cNvPr id="8" name="Afbeelding 7"/>
          <p:cNvPicPr/>
          <p:nvPr/>
        </p:nvPicPr>
        <p:blipFill>
          <a:blip r:embed="rId3" cstate="print">
            <a:duotone>
              <a:prstClr val="black"/>
              <a:srgbClr val="D9C3A5">
                <a:tint val="50000"/>
                <a:satMod val="180000"/>
              </a:srgbClr>
            </a:duotone>
            <a:extLst>
              <a:ext uri="{28A0092B-C50C-407E-A947-70E740481C1C}">
                <a14:useLocalDpi xmlns:a14="http://schemas.microsoft.com/office/drawing/2010/main" val="0"/>
              </a:ext>
            </a:extLst>
          </a:blip>
          <a:srcRect/>
          <a:stretch>
            <a:fillRect/>
          </a:stretch>
        </p:blipFill>
        <p:spPr bwMode="auto">
          <a:xfrm flipV="1">
            <a:off x="3844857" y="2571707"/>
            <a:ext cx="5038404" cy="1528076"/>
          </a:xfrm>
          <a:prstGeom prst="rect">
            <a:avLst/>
          </a:prstGeom>
          <a:noFill/>
          <a:ln>
            <a:noFill/>
          </a:ln>
        </p:spPr>
      </p:pic>
      <p:pic>
        <p:nvPicPr>
          <p:cNvPr id="10" name="Afbeelding 9"/>
          <p:cNvPicPr/>
          <p:nvPr/>
        </p:nvPicPr>
        <p:blipFill>
          <a:blip r:embed="rId4" cstate="print">
            <a:duotone>
              <a:prstClr val="black"/>
              <a:schemeClr val="accent1">
                <a:tint val="45000"/>
                <a:satMod val="400000"/>
              </a:schemeClr>
            </a:duotone>
            <a:extLst>
              <a:ext uri="{28A0092B-C50C-407E-A947-70E740481C1C}">
                <a14:useLocalDpi xmlns:a14="http://schemas.microsoft.com/office/drawing/2010/main" val="0"/>
              </a:ext>
            </a:extLst>
          </a:blip>
          <a:srcRect/>
          <a:stretch>
            <a:fillRect/>
          </a:stretch>
        </p:blipFill>
        <p:spPr bwMode="auto">
          <a:xfrm>
            <a:off x="534187" y="684012"/>
            <a:ext cx="9078064" cy="2178266"/>
          </a:xfrm>
          <a:prstGeom prst="rect">
            <a:avLst/>
          </a:prstGeom>
          <a:noFill/>
          <a:ln>
            <a:noFill/>
          </a:ln>
        </p:spPr>
      </p:pic>
      <p:pic>
        <p:nvPicPr>
          <p:cNvPr id="13" name="Afbeelding 12"/>
          <p:cNvPicPr/>
          <p:nvPr/>
        </p:nvPicPr>
        <p:blipFill>
          <a:blip r:embed="rId4" cstate="print">
            <a:duotone>
              <a:prstClr val="black"/>
              <a:schemeClr val="accent1">
                <a:tint val="45000"/>
                <a:satMod val="400000"/>
              </a:schemeClr>
            </a:duotone>
            <a:extLst>
              <a:ext uri="{28A0092B-C50C-407E-A947-70E740481C1C}">
                <a14:useLocalDpi xmlns:a14="http://schemas.microsoft.com/office/drawing/2010/main" val="0"/>
              </a:ext>
            </a:extLst>
          </a:blip>
          <a:srcRect/>
          <a:stretch>
            <a:fillRect/>
          </a:stretch>
        </p:blipFill>
        <p:spPr bwMode="auto">
          <a:xfrm flipV="1">
            <a:off x="467353" y="3994430"/>
            <a:ext cx="9144898" cy="2134757"/>
          </a:xfrm>
          <a:prstGeom prst="rect">
            <a:avLst/>
          </a:prstGeom>
          <a:noFill/>
          <a:ln>
            <a:noFill/>
          </a:ln>
        </p:spPr>
      </p:pic>
      <p:sp>
        <p:nvSpPr>
          <p:cNvPr id="18" name="Tekstvak 17"/>
          <p:cNvSpPr txBox="1"/>
          <p:nvPr/>
        </p:nvSpPr>
        <p:spPr>
          <a:xfrm>
            <a:off x="1024128" y="901795"/>
            <a:ext cx="8701485" cy="707886"/>
          </a:xfrm>
          <a:prstGeom prst="rect">
            <a:avLst/>
          </a:prstGeom>
          <a:noFill/>
        </p:spPr>
        <p:txBody>
          <a:bodyPr wrap="none" rtlCol="0">
            <a:spAutoFit/>
          </a:bodyPr>
          <a:lstStyle/>
          <a:p>
            <a:r>
              <a:rPr lang="nl-NL" sz="4000" b="1" dirty="0">
                <a:solidFill>
                  <a:schemeClr val="bg1"/>
                </a:solidFill>
                <a:latin typeface="Calibri" panose="020F0502020204030204" pitchFamily="34" charset="0"/>
              </a:rPr>
              <a:t>Stichting jongerencentrum </a:t>
            </a:r>
            <a:r>
              <a:rPr lang="nl-NL" sz="4000" b="1" dirty="0" err="1">
                <a:solidFill>
                  <a:schemeClr val="bg1"/>
                </a:solidFill>
                <a:latin typeface="Calibri" panose="020F0502020204030204" pitchFamily="34" charset="0"/>
              </a:rPr>
              <a:t>Number</a:t>
            </a:r>
            <a:r>
              <a:rPr lang="nl-NL" sz="4000" b="1" dirty="0">
                <a:solidFill>
                  <a:schemeClr val="bg1"/>
                </a:solidFill>
                <a:latin typeface="Calibri" panose="020F0502020204030204" pitchFamily="34" charset="0"/>
              </a:rPr>
              <a:t> </a:t>
            </a:r>
            <a:r>
              <a:rPr lang="nl-NL" sz="4000" b="1" dirty="0" err="1">
                <a:solidFill>
                  <a:schemeClr val="bg1"/>
                </a:solidFill>
                <a:latin typeface="Calibri" panose="020F0502020204030204" pitchFamily="34" charset="0"/>
              </a:rPr>
              <a:t>One</a:t>
            </a:r>
            <a:endParaRPr lang="nl-NL" sz="4000" b="1" dirty="0">
              <a:solidFill>
                <a:schemeClr val="bg1"/>
              </a:solidFill>
              <a:latin typeface="Calibri" panose="020F0502020204030204" pitchFamily="34" charset="0"/>
            </a:endParaRPr>
          </a:p>
        </p:txBody>
      </p:sp>
      <p:sp>
        <p:nvSpPr>
          <p:cNvPr id="19" name="Tekstvak 18"/>
          <p:cNvSpPr txBox="1"/>
          <p:nvPr/>
        </p:nvSpPr>
        <p:spPr>
          <a:xfrm>
            <a:off x="3800119" y="3328710"/>
            <a:ext cx="4786503" cy="769441"/>
          </a:xfrm>
          <a:prstGeom prst="rect">
            <a:avLst/>
          </a:prstGeom>
          <a:noFill/>
        </p:spPr>
        <p:txBody>
          <a:bodyPr wrap="none" rtlCol="0">
            <a:spAutoFit/>
          </a:bodyPr>
          <a:lstStyle/>
          <a:p>
            <a:r>
              <a:rPr lang="nl-NL" sz="4400" b="1" dirty="0">
                <a:solidFill>
                  <a:schemeClr val="bg1"/>
                </a:solidFill>
              </a:rPr>
              <a:t>Flexplek Kleine Zaal</a:t>
            </a:r>
            <a:endParaRPr lang="nl-NL" dirty="0"/>
          </a:p>
        </p:txBody>
      </p:sp>
      <p:sp>
        <p:nvSpPr>
          <p:cNvPr id="23" name="Tekstvak 22"/>
          <p:cNvSpPr txBox="1"/>
          <p:nvPr/>
        </p:nvSpPr>
        <p:spPr>
          <a:xfrm>
            <a:off x="1210560" y="5241069"/>
            <a:ext cx="8195513" cy="646331"/>
          </a:xfrm>
          <a:prstGeom prst="rect">
            <a:avLst/>
          </a:prstGeom>
          <a:noFill/>
        </p:spPr>
        <p:txBody>
          <a:bodyPr wrap="none" rtlCol="0">
            <a:spAutoFit/>
          </a:bodyPr>
          <a:lstStyle/>
          <a:p>
            <a:r>
              <a:rPr lang="nl-NL" sz="3600" b="1" dirty="0">
                <a:solidFill>
                  <a:schemeClr val="bg1"/>
                </a:solidFill>
                <a:latin typeface="Calibri" panose="020F0502020204030204" pitchFamily="34" charset="0"/>
              </a:rPr>
              <a:t>Leren, </a:t>
            </a:r>
            <a:r>
              <a:rPr lang="nl-NL" sz="3600" b="1" dirty="0" err="1">
                <a:solidFill>
                  <a:schemeClr val="bg1"/>
                </a:solidFill>
                <a:latin typeface="Calibri" panose="020F0502020204030204" pitchFamily="34" charset="0"/>
              </a:rPr>
              <a:t>flexen</a:t>
            </a:r>
            <a:r>
              <a:rPr lang="nl-NL" sz="3600" b="1" dirty="0">
                <a:solidFill>
                  <a:schemeClr val="bg1"/>
                </a:solidFill>
                <a:latin typeface="Calibri" panose="020F0502020204030204" pitchFamily="34" charset="0"/>
              </a:rPr>
              <a:t> &amp; creëren met technologie </a:t>
            </a:r>
          </a:p>
        </p:txBody>
      </p:sp>
      <p:pic>
        <p:nvPicPr>
          <p:cNvPr id="11" name="Afbeelding 10"/>
          <p:cNvPicPr/>
          <p:nvPr/>
        </p:nvPicPr>
        <p:blipFill>
          <a:blip r:embed="rId5" cstate="print">
            <a:duotone>
              <a:prstClr val="black"/>
              <a:schemeClr val="accent1">
                <a:tint val="45000"/>
                <a:satMod val="400000"/>
              </a:schemeClr>
            </a:duotone>
            <a:extLst>
              <a:ext uri="{28A0092B-C50C-407E-A947-70E740481C1C}">
                <a14:useLocalDpi xmlns:a14="http://schemas.microsoft.com/office/drawing/2010/main" val="0"/>
              </a:ext>
            </a:extLst>
          </a:blip>
          <a:srcRect/>
          <a:stretch>
            <a:fillRect/>
          </a:stretch>
        </p:blipFill>
        <p:spPr bwMode="auto">
          <a:xfrm rot="16200000">
            <a:off x="7593413" y="2352785"/>
            <a:ext cx="5445174" cy="2107629"/>
          </a:xfrm>
          <a:prstGeom prst="rect">
            <a:avLst/>
          </a:prstGeom>
          <a:noFill/>
          <a:ln>
            <a:noFill/>
          </a:ln>
          <a:effectLst>
            <a:glow rad="63500">
              <a:schemeClr val="accent3">
                <a:satMod val="175000"/>
                <a:alpha val="40000"/>
              </a:schemeClr>
            </a:glow>
          </a:effectLst>
        </p:spPr>
      </p:pic>
    </p:spTree>
    <p:extLst>
      <p:ext uri="{BB962C8B-B14F-4D97-AF65-F5344CB8AC3E}">
        <p14:creationId xmlns:p14="http://schemas.microsoft.com/office/powerpoint/2010/main" val="191855794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t="-9000" b="-9000"/>
          </a:stretch>
        </a:blipFill>
        <a:effectLst/>
      </p:bgPr>
    </p:bg>
    <p:spTree>
      <p:nvGrpSpPr>
        <p:cNvPr id="1" name=""/>
        <p:cNvGrpSpPr/>
        <p:nvPr/>
      </p:nvGrpSpPr>
      <p:grpSpPr>
        <a:xfrm>
          <a:off x="0" y="0"/>
          <a:ext cx="0" cy="0"/>
          <a:chOff x="0" y="0"/>
          <a:chExt cx="0" cy="0"/>
        </a:xfrm>
      </p:grpSpPr>
      <p:sp>
        <p:nvSpPr>
          <p:cNvPr id="2" name="Rechthoek 1"/>
          <p:cNvSpPr/>
          <p:nvPr/>
        </p:nvSpPr>
        <p:spPr>
          <a:xfrm>
            <a:off x="3533507" y="1534905"/>
            <a:ext cx="5269831" cy="5421072"/>
          </a:xfrm>
          <a:prstGeom prst="rect">
            <a:avLst/>
          </a:prstGeom>
          <a:solidFill>
            <a:schemeClr val="bg2">
              <a:lumMod val="50000"/>
              <a:alpha val="65882"/>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solidFill>
                <a:schemeClr val="tx1"/>
              </a:solidFill>
            </a:endParaRPr>
          </a:p>
        </p:txBody>
      </p:sp>
      <p:pic>
        <p:nvPicPr>
          <p:cNvPr id="7" name="Afbeelding 6"/>
          <p:cNvPicPr/>
          <p:nvPr/>
        </p:nvPicPr>
        <p:blipFill>
          <a:blip r:embed="rId3" cstate="print">
            <a:duotone>
              <a:prstClr val="black"/>
              <a:schemeClr val="accent1">
                <a:tint val="45000"/>
                <a:satMod val="400000"/>
              </a:schemeClr>
            </a:duotone>
            <a:extLst>
              <a:ext uri="{28A0092B-C50C-407E-A947-70E740481C1C}">
                <a14:useLocalDpi xmlns:a14="http://schemas.microsoft.com/office/drawing/2010/main" val="0"/>
              </a:ext>
            </a:extLst>
          </a:blip>
          <a:srcRect/>
          <a:stretch>
            <a:fillRect/>
          </a:stretch>
        </p:blipFill>
        <p:spPr bwMode="auto">
          <a:xfrm>
            <a:off x="2194560" y="649705"/>
            <a:ext cx="6608779" cy="1886231"/>
          </a:xfrm>
          <a:prstGeom prst="rect">
            <a:avLst/>
          </a:prstGeom>
          <a:noFill/>
          <a:ln>
            <a:noFill/>
          </a:ln>
        </p:spPr>
      </p:pic>
      <p:sp>
        <p:nvSpPr>
          <p:cNvPr id="11" name="Tekstvak 10"/>
          <p:cNvSpPr txBox="1"/>
          <p:nvPr/>
        </p:nvSpPr>
        <p:spPr>
          <a:xfrm>
            <a:off x="5002209" y="961198"/>
            <a:ext cx="2332433" cy="400110"/>
          </a:xfrm>
          <a:prstGeom prst="rect">
            <a:avLst/>
          </a:prstGeom>
          <a:noFill/>
        </p:spPr>
        <p:txBody>
          <a:bodyPr wrap="none" rtlCol="0">
            <a:spAutoFit/>
          </a:bodyPr>
          <a:lstStyle/>
          <a:p>
            <a:pPr algn="ctr"/>
            <a:r>
              <a:rPr lang="nl-NL" sz="2000" b="1" dirty="0">
                <a:solidFill>
                  <a:schemeClr val="bg1"/>
                </a:solidFill>
                <a:latin typeface="Calibri" panose="020F0502020204030204" pitchFamily="34" charset="0"/>
              </a:rPr>
              <a:t>Hoopvolle toekomst</a:t>
            </a:r>
          </a:p>
        </p:txBody>
      </p:sp>
      <p:pic>
        <p:nvPicPr>
          <p:cNvPr id="4" name="Afbeelding 3"/>
          <p:cNvPicPr>
            <a:picLocks noChangeAspect="1"/>
          </p:cNvPicPr>
          <p:nvPr/>
        </p:nvPicPr>
        <p:blipFill>
          <a:blip r:embed="rId4" cstate="print"/>
          <a:stretch>
            <a:fillRect/>
          </a:stretch>
        </p:blipFill>
        <p:spPr>
          <a:xfrm>
            <a:off x="3938275" y="2184814"/>
            <a:ext cx="4054191" cy="4121253"/>
          </a:xfrm>
          <a:prstGeom prst="rect">
            <a:avLst/>
          </a:prstGeom>
        </p:spPr>
      </p:pic>
    </p:spTree>
    <p:extLst>
      <p:ext uri="{BB962C8B-B14F-4D97-AF65-F5344CB8AC3E}">
        <p14:creationId xmlns:p14="http://schemas.microsoft.com/office/powerpoint/2010/main" val="88623264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t="-9000" b="-9000"/>
          </a:stretch>
        </a:blipFill>
        <a:effectLst/>
      </p:bgPr>
    </p:bg>
    <p:spTree>
      <p:nvGrpSpPr>
        <p:cNvPr id="1" name=""/>
        <p:cNvGrpSpPr/>
        <p:nvPr/>
      </p:nvGrpSpPr>
      <p:grpSpPr>
        <a:xfrm>
          <a:off x="0" y="0"/>
          <a:ext cx="0" cy="0"/>
          <a:chOff x="0" y="0"/>
          <a:chExt cx="0" cy="0"/>
        </a:xfrm>
      </p:grpSpPr>
      <p:pic>
        <p:nvPicPr>
          <p:cNvPr id="3" name="Picture 2" descr="http://redfairyproject.com/wp-content/uploads/2015/10/thoughts-create-reality-quote_daily-inspiration.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533508" y="1588168"/>
            <a:ext cx="5269831" cy="5269832"/>
          </a:xfrm>
          <a:prstGeom prst="rect">
            <a:avLst/>
          </a:prstGeom>
          <a:noFill/>
          <a:extLst>
            <a:ext uri="{909E8E84-426E-40DD-AFC4-6F175D3DCCD1}">
              <a14:hiddenFill xmlns:a14="http://schemas.microsoft.com/office/drawing/2010/main">
                <a:solidFill>
                  <a:srgbClr val="FFFFFF"/>
                </a:solidFill>
              </a14:hiddenFill>
            </a:ext>
          </a:extLst>
        </p:spPr>
      </p:pic>
      <p:sp>
        <p:nvSpPr>
          <p:cNvPr id="2" name="Rechthoek 1"/>
          <p:cNvSpPr/>
          <p:nvPr/>
        </p:nvSpPr>
        <p:spPr>
          <a:xfrm>
            <a:off x="3533508" y="1436928"/>
            <a:ext cx="5269831" cy="6450616"/>
          </a:xfrm>
          <a:prstGeom prst="rect">
            <a:avLst/>
          </a:prstGeom>
          <a:solidFill>
            <a:schemeClr val="bg2">
              <a:lumMod val="50000"/>
              <a:alpha val="65882"/>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solidFill>
                <a:schemeClr val="tx1"/>
              </a:solidFill>
            </a:endParaRPr>
          </a:p>
        </p:txBody>
      </p:sp>
      <p:pic>
        <p:nvPicPr>
          <p:cNvPr id="7" name="Afbeelding 6"/>
          <p:cNvPicPr/>
          <p:nvPr/>
        </p:nvPicPr>
        <p:blipFill>
          <a:blip r:embed="rId4" cstate="print">
            <a:duotone>
              <a:prstClr val="black"/>
              <a:schemeClr val="accent1">
                <a:tint val="45000"/>
                <a:satMod val="400000"/>
              </a:schemeClr>
            </a:duotone>
            <a:extLst>
              <a:ext uri="{28A0092B-C50C-407E-A947-70E740481C1C}">
                <a14:useLocalDpi xmlns:a14="http://schemas.microsoft.com/office/drawing/2010/main" val="0"/>
              </a:ext>
            </a:extLst>
          </a:blip>
          <a:srcRect/>
          <a:stretch>
            <a:fillRect/>
          </a:stretch>
        </p:blipFill>
        <p:spPr bwMode="auto">
          <a:xfrm>
            <a:off x="2194560" y="649705"/>
            <a:ext cx="6608779" cy="1886231"/>
          </a:xfrm>
          <a:prstGeom prst="rect">
            <a:avLst/>
          </a:prstGeom>
          <a:noFill/>
          <a:ln>
            <a:noFill/>
          </a:ln>
        </p:spPr>
      </p:pic>
      <p:sp>
        <p:nvSpPr>
          <p:cNvPr id="11" name="Tekstvak 10"/>
          <p:cNvSpPr txBox="1"/>
          <p:nvPr/>
        </p:nvSpPr>
        <p:spPr>
          <a:xfrm>
            <a:off x="4257360" y="961198"/>
            <a:ext cx="3822137" cy="400110"/>
          </a:xfrm>
          <a:prstGeom prst="rect">
            <a:avLst/>
          </a:prstGeom>
          <a:noFill/>
        </p:spPr>
        <p:txBody>
          <a:bodyPr wrap="none" rtlCol="0">
            <a:spAutoFit/>
          </a:bodyPr>
          <a:lstStyle/>
          <a:p>
            <a:pPr algn="ctr"/>
            <a:r>
              <a:rPr lang="nl-NL" sz="2000" b="1" dirty="0">
                <a:solidFill>
                  <a:schemeClr val="bg1"/>
                </a:solidFill>
                <a:latin typeface="Calibri" panose="020F0502020204030204" pitchFamily="34" charset="0"/>
              </a:rPr>
              <a:t>Deel I: Van een idee naar een plan</a:t>
            </a:r>
          </a:p>
        </p:txBody>
      </p:sp>
    </p:spTree>
    <p:extLst>
      <p:ext uri="{BB962C8B-B14F-4D97-AF65-F5344CB8AC3E}">
        <p14:creationId xmlns:p14="http://schemas.microsoft.com/office/powerpoint/2010/main" val="20553854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Afbeelding 6"/>
          <p:cNvPicPr/>
          <p:nvPr/>
        </p:nvPicPr>
        <p:blipFill>
          <a:blip r:embed="rId2" cstate="print">
            <a:duotone>
              <a:prstClr val="black"/>
              <a:schemeClr val="accent1">
                <a:tint val="45000"/>
                <a:satMod val="400000"/>
              </a:schemeClr>
            </a:duotone>
            <a:extLst>
              <a:ext uri="{28A0092B-C50C-407E-A947-70E740481C1C}">
                <a14:useLocalDpi xmlns:a14="http://schemas.microsoft.com/office/drawing/2010/main" val="0"/>
              </a:ext>
            </a:extLst>
          </a:blip>
          <a:srcRect/>
          <a:stretch>
            <a:fillRect/>
          </a:stretch>
        </p:blipFill>
        <p:spPr bwMode="auto">
          <a:xfrm>
            <a:off x="0" y="508001"/>
            <a:ext cx="5545962" cy="1260755"/>
          </a:xfrm>
          <a:prstGeom prst="rect">
            <a:avLst/>
          </a:prstGeom>
          <a:noFill/>
          <a:ln>
            <a:noFill/>
          </a:ln>
        </p:spPr>
      </p:pic>
      <p:sp>
        <p:nvSpPr>
          <p:cNvPr id="8" name="Tekstvak 7"/>
          <p:cNvSpPr txBox="1"/>
          <p:nvPr/>
        </p:nvSpPr>
        <p:spPr>
          <a:xfrm>
            <a:off x="358398" y="1369372"/>
            <a:ext cx="4072261" cy="1477328"/>
          </a:xfrm>
          <a:prstGeom prst="rect">
            <a:avLst/>
          </a:prstGeom>
          <a:noFill/>
        </p:spPr>
        <p:txBody>
          <a:bodyPr wrap="square" rtlCol="0">
            <a:spAutoFit/>
          </a:bodyPr>
          <a:lstStyle/>
          <a:p>
            <a:pPr algn="just"/>
            <a:r>
              <a:rPr lang="nl-NL" sz="1000" b="1" dirty="0">
                <a:latin typeface="Calibri Light" panose="020F0302020204030204" pitchFamily="34" charset="0"/>
              </a:rPr>
              <a:t> </a:t>
            </a:r>
          </a:p>
          <a:p>
            <a:pPr algn="just"/>
            <a:endParaRPr lang="nl-NL" sz="1000" b="1" dirty="0">
              <a:latin typeface="Calibri Light" panose="020F0302020204030204" pitchFamily="34" charset="0"/>
            </a:endParaRPr>
          </a:p>
          <a:p>
            <a:pPr algn="just"/>
            <a:r>
              <a:rPr lang="nl-NL" sz="1000" b="1" dirty="0">
                <a:latin typeface="Calibri Light" panose="020F0302020204030204" pitchFamily="34" charset="0"/>
              </a:rPr>
              <a:t>Herinrichting</a:t>
            </a:r>
          </a:p>
          <a:p>
            <a:pPr algn="just"/>
            <a:r>
              <a:rPr lang="nl-NL" sz="1000" dirty="0">
                <a:latin typeface="Calibri Light" panose="020F0302020204030204" pitchFamily="34" charset="0"/>
              </a:rPr>
              <a:t>Om van de kleine zaal dé bruisende ontmoetingsplaats voor talentvolle jeugd te maken, is er een make-over nodig. Op de afbeeldingen hiernaast is een sfeerimpressie gegeven van de oude zaal en wat de nieuwe zaal zou kunnen worden (op de volgende sheet). Op de onderste afbeelding is duidelijk laten zien dat wij een ‘bibliotheekgevoel’ gevoel willen creëren, waar jongeren wíllen werken. </a:t>
            </a:r>
          </a:p>
        </p:txBody>
      </p:sp>
      <p:sp>
        <p:nvSpPr>
          <p:cNvPr id="9" name="Tekstvak 8"/>
          <p:cNvSpPr txBox="1"/>
          <p:nvPr/>
        </p:nvSpPr>
        <p:spPr>
          <a:xfrm>
            <a:off x="358397" y="3000588"/>
            <a:ext cx="4072261" cy="1785104"/>
          </a:xfrm>
          <a:prstGeom prst="rect">
            <a:avLst/>
          </a:prstGeom>
          <a:noFill/>
        </p:spPr>
        <p:txBody>
          <a:bodyPr wrap="square" rtlCol="0">
            <a:spAutoFit/>
          </a:bodyPr>
          <a:lstStyle/>
          <a:p>
            <a:pPr lvl="0" algn="just"/>
            <a:endParaRPr lang="nl-NL" sz="1000" b="1" dirty="0">
              <a:latin typeface="Calibri Light" panose="020F0302020204030204" pitchFamily="34" charset="0"/>
            </a:endParaRPr>
          </a:p>
          <a:p>
            <a:pPr lvl="0" algn="just"/>
            <a:r>
              <a:rPr lang="nl-NL" sz="1000" b="1" dirty="0">
                <a:latin typeface="Calibri Light" panose="020F0302020204030204" pitchFamily="34" charset="0"/>
              </a:rPr>
              <a:t>Tools</a:t>
            </a:r>
          </a:p>
          <a:p>
            <a:pPr lvl="0" algn="just"/>
            <a:r>
              <a:rPr lang="nl-NL" sz="1000" dirty="0">
                <a:latin typeface="Calibri Light" panose="020F0302020204030204" pitchFamily="34" charset="0"/>
              </a:rPr>
              <a:t>Niet alleen de uitstraling in de zaal kan een make-over gebruiken. Om de ontmoetingsplaats te creëren zoals wij die graag willen bieden, hebben we ook apparatuur nodig. Omdat wij ons willen richten op jonge ondernemers (</a:t>
            </a:r>
            <a:r>
              <a:rPr lang="nl-NL" sz="1000" dirty="0" err="1">
                <a:latin typeface="Calibri Light" panose="020F0302020204030204" pitchFamily="34" charset="0"/>
              </a:rPr>
              <a:t>start-ups</a:t>
            </a:r>
            <a:r>
              <a:rPr lang="nl-NL" sz="1000" dirty="0">
                <a:latin typeface="Calibri Light" panose="020F0302020204030204" pitchFamily="34" charset="0"/>
              </a:rPr>
              <a:t>), waarbij met name de creatieve doelgroep centraal staat, willen wij een </a:t>
            </a:r>
            <a:r>
              <a:rPr lang="nl-NL" sz="1000" dirty="0" err="1">
                <a:latin typeface="Calibri Light" panose="020F0302020204030204" pitchFamily="34" charset="0"/>
              </a:rPr>
              <a:t>greenscreen</a:t>
            </a:r>
            <a:r>
              <a:rPr lang="nl-NL" sz="1000" dirty="0">
                <a:latin typeface="Calibri Light" panose="020F0302020204030204" pitchFamily="34" charset="0"/>
              </a:rPr>
              <a:t> met camera aanschaffen (voor het maken van </a:t>
            </a:r>
            <a:r>
              <a:rPr lang="nl-NL" sz="1000" dirty="0" err="1">
                <a:latin typeface="Calibri Light" panose="020F0302020204030204" pitchFamily="34" charset="0"/>
              </a:rPr>
              <a:t>Youtube</a:t>
            </a:r>
            <a:r>
              <a:rPr lang="nl-NL" sz="1000" dirty="0">
                <a:latin typeface="Calibri Light" panose="020F0302020204030204" pitchFamily="34" charset="0"/>
              </a:rPr>
              <a:t> video’s en video-cv’s bijvoorbeeld), een krachtige </a:t>
            </a:r>
            <a:r>
              <a:rPr lang="nl-NL" sz="1000" dirty="0" err="1">
                <a:latin typeface="Calibri Light" panose="020F0302020204030204" pitchFamily="34" charset="0"/>
              </a:rPr>
              <a:t>Imac</a:t>
            </a:r>
            <a:r>
              <a:rPr lang="nl-NL" sz="1000" dirty="0">
                <a:latin typeface="Calibri Light" panose="020F0302020204030204" pitchFamily="34" charset="0"/>
              </a:rPr>
              <a:t> voor grafisch design, een bureau op </a:t>
            </a:r>
            <a:r>
              <a:rPr lang="nl-NL" sz="1000" dirty="0" err="1">
                <a:latin typeface="Calibri Light" panose="020F0302020204030204" pitchFamily="34" charset="0"/>
              </a:rPr>
              <a:t>sta-hoogte</a:t>
            </a:r>
            <a:r>
              <a:rPr lang="nl-NL" sz="1000" dirty="0">
                <a:latin typeface="Calibri Light" panose="020F0302020204030204" pitchFamily="34" charset="0"/>
              </a:rPr>
              <a:t>, virtual </a:t>
            </a:r>
            <a:r>
              <a:rPr lang="nl-NL" sz="1000" dirty="0" err="1">
                <a:latin typeface="Calibri Light" panose="020F0302020204030204" pitchFamily="34" charset="0"/>
              </a:rPr>
              <a:t>reality</a:t>
            </a:r>
            <a:r>
              <a:rPr lang="nl-NL" sz="1000" dirty="0">
                <a:latin typeface="Calibri Light" panose="020F0302020204030204" pitchFamily="34" charset="0"/>
              </a:rPr>
              <a:t> brillen, een boekenkast als ‘</a:t>
            </a:r>
            <a:r>
              <a:rPr lang="nl-NL" sz="1000" dirty="0" err="1">
                <a:latin typeface="Calibri Light" panose="020F0302020204030204" pitchFamily="34" charset="0"/>
              </a:rPr>
              <a:t>sharepoint</a:t>
            </a:r>
            <a:r>
              <a:rPr lang="nl-NL" sz="1000" dirty="0">
                <a:latin typeface="Calibri Light" panose="020F0302020204030204" pitchFamily="34" charset="0"/>
              </a:rPr>
              <a:t>’ voor gratis boeken en nog een aantal ‘tools’. Alles om een bruisende werkomgeving te creëren, waar jongeren graag samenkomen. </a:t>
            </a:r>
          </a:p>
        </p:txBody>
      </p:sp>
      <p:sp>
        <p:nvSpPr>
          <p:cNvPr id="4" name="Rectangle 1"/>
          <p:cNvSpPr>
            <a:spLocks noChangeArrowheads="1"/>
          </p:cNvSpPr>
          <p:nvPr/>
        </p:nvSpPr>
        <p:spPr bwMode="auto">
          <a:xfrm>
            <a:off x="5545962" y="2315473"/>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nl-NL" altLang="nl-NL" sz="900" b="0" i="0" u="none" strike="noStrike" cap="none" normalizeH="0" baseline="0">
                <a:ln>
                  <a:noFill/>
                </a:ln>
                <a:solidFill>
                  <a:schemeClr val="tx1"/>
                </a:solidFill>
                <a:effectLst/>
                <a:latin typeface="Verdana" panose="020B0604030504040204" pitchFamily="34" charset="0"/>
                <a:ea typeface="Times New Roman" panose="02020603050405020304" pitchFamily="18" charset="0"/>
                <a:cs typeface="Times New Roman" panose="02020603050405020304" pitchFamily="18" charset="0"/>
              </a:rPr>
              <a:t> </a:t>
            </a:r>
            <a:endParaRPr kumimoji="0" lang="nl-NL" altLang="nl-NL" sz="900" b="0" i="0" u="none" strike="noStrike" cap="none" normalizeH="0" baseline="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nl-NL" altLang="nl-NL" sz="1800" b="0" i="0" u="none" strike="noStrike" cap="none" normalizeH="0" baseline="0">
              <a:ln>
                <a:noFill/>
              </a:ln>
              <a:solidFill>
                <a:schemeClr val="tx1"/>
              </a:solidFill>
              <a:effectLst/>
              <a:latin typeface="Arial" panose="020B0604020202020204" pitchFamily="34" charset="0"/>
            </a:endParaRPr>
          </a:p>
        </p:txBody>
      </p:sp>
      <p:sp>
        <p:nvSpPr>
          <p:cNvPr id="15" name="Tekstvak 14"/>
          <p:cNvSpPr txBox="1"/>
          <p:nvPr/>
        </p:nvSpPr>
        <p:spPr>
          <a:xfrm>
            <a:off x="358397" y="653378"/>
            <a:ext cx="910634" cy="338554"/>
          </a:xfrm>
          <a:prstGeom prst="rect">
            <a:avLst/>
          </a:prstGeom>
          <a:noFill/>
        </p:spPr>
        <p:txBody>
          <a:bodyPr wrap="none" rtlCol="0">
            <a:spAutoFit/>
          </a:bodyPr>
          <a:lstStyle/>
          <a:p>
            <a:r>
              <a:rPr lang="nl-NL" sz="1600" b="1" dirty="0">
                <a:solidFill>
                  <a:schemeClr val="bg1"/>
                </a:solidFill>
                <a:latin typeface="Calibri" panose="020F0502020204030204" pitchFamily="34" charset="0"/>
              </a:rPr>
              <a:t>Een Idee</a:t>
            </a:r>
          </a:p>
        </p:txBody>
      </p:sp>
      <p:sp>
        <p:nvSpPr>
          <p:cNvPr id="16" name="Tekstvak 15"/>
          <p:cNvSpPr txBox="1"/>
          <p:nvPr/>
        </p:nvSpPr>
        <p:spPr>
          <a:xfrm>
            <a:off x="358397" y="4518717"/>
            <a:ext cx="4072261" cy="707886"/>
          </a:xfrm>
          <a:prstGeom prst="rect">
            <a:avLst/>
          </a:prstGeom>
          <a:noFill/>
        </p:spPr>
        <p:txBody>
          <a:bodyPr wrap="square" rtlCol="0">
            <a:spAutoFit/>
          </a:bodyPr>
          <a:lstStyle/>
          <a:p>
            <a:pPr lvl="0" algn="just"/>
            <a:endParaRPr lang="nl-NL" sz="1000" b="1" dirty="0">
              <a:latin typeface="Calibri Light" panose="020F0302020204030204" pitchFamily="34" charset="0"/>
            </a:endParaRPr>
          </a:p>
          <a:p>
            <a:pPr lvl="0" algn="just"/>
            <a:endParaRPr lang="nl-NL" sz="1000" b="1" dirty="0">
              <a:latin typeface="Calibri Light" panose="020F0302020204030204" pitchFamily="34" charset="0"/>
            </a:endParaRPr>
          </a:p>
          <a:p>
            <a:pPr lvl="0" algn="just"/>
            <a:endParaRPr lang="nl-NL" sz="1000" b="1" dirty="0">
              <a:latin typeface="Calibri Light" panose="020F0302020204030204" pitchFamily="34" charset="0"/>
            </a:endParaRPr>
          </a:p>
          <a:p>
            <a:pPr lvl="0" algn="just"/>
            <a:endParaRPr lang="nl-NL" sz="1000" dirty="0">
              <a:latin typeface="Calibri Light" panose="020F0302020204030204" pitchFamily="34" charset="0"/>
            </a:endParaRPr>
          </a:p>
        </p:txBody>
      </p:sp>
      <p:pic>
        <p:nvPicPr>
          <p:cNvPr id="2" name="Afbeelding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222354" y="3830099"/>
            <a:ext cx="5043054" cy="2836717"/>
          </a:xfrm>
          <a:prstGeom prst="rect">
            <a:avLst/>
          </a:prstGeom>
        </p:spPr>
      </p:pic>
      <p:pic>
        <p:nvPicPr>
          <p:cNvPr id="3" name="Afbeelding 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222354" y="627739"/>
            <a:ext cx="5043053" cy="2836717"/>
          </a:xfrm>
          <a:prstGeom prst="rect">
            <a:avLst/>
          </a:prstGeom>
        </p:spPr>
      </p:pic>
    </p:spTree>
    <p:extLst>
      <p:ext uri="{BB962C8B-B14F-4D97-AF65-F5344CB8AC3E}">
        <p14:creationId xmlns:p14="http://schemas.microsoft.com/office/powerpoint/2010/main" val="411711495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Afbeelding 6"/>
          <p:cNvPicPr/>
          <p:nvPr/>
        </p:nvPicPr>
        <p:blipFill>
          <a:blip r:embed="rId2" cstate="print">
            <a:duotone>
              <a:prstClr val="black"/>
              <a:schemeClr val="accent1">
                <a:tint val="45000"/>
                <a:satMod val="400000"/>
              </a:schemeClr>
            </a:duotone>
            <a:extLst>
              <a:ext uri="{28A0092B-C50C-407E-A947-70E740481C1C}">
                <a14:useLocalDpi xmlns:a14="http://schemas.microsoft.com/office/drawing/2010/main" val="0"/>
              </a:ext>
            </a:extLst>
          </a:blip>
          <a:srcRect/>
          <a:stretch>
            <a:fillRect/>
          </a:stretch>
        </p:blipFill>
        <p:spPr bwMode="auto">
          <a:xfrm>
            <a:off x="0" y="508001"/>
            <a:ext cx="5545962" cy="1260755"/>
          </a:xfrm>
          <a:prstGeom prst="rect">
            <a:avLst/>
          </a:prstGeom>
          <a:noFill/>
          <a:ln>
            <a:noFill/>
          </a:ln>
        </p:spPr>
      </p:pic>
      <p:sp>
        <p:nvSpPr>
          <p:cNvPr id="4" name="Rectangle 1"/>
          <p:cNvSpPr>
            <a:spLocks noChangeArrowheads="1"/>
          </p:cNvSpPr>
          <p:nvPr/>
        </p:nvSpPr>
        <p:spPr bwMode="auto">
          <a:xfrm>
            <a:off x="5545962" y="2315473"/>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nl-NL" altLang="nl-NL" sz="900" b="0" i="0" u="none" strike="noStrike" cap="none" normalizeH="0" baseline="0">
                <a:ln>
                  <a:noFill/>
                </a:ln>
                <a:solidFill>
                  <a:schemeClr val="tx1"/>
                </a:solidFill>
                <a:effectLst/>
                <a:latin typeface="Verdana" panose="020B0604030504040204" pitchFamily="34" charset="0"/>
                <a:ea typeface="Times New Roman" panose="02020603050405020304" pitchFamily="18" charset="0"/>
                <a:cs typeface="Times New Roman" panose="02020603050405020304" pitchFamily="18" charset="0"/>
              </a:rPr>
              <a:t> </a:t>
            </a:r>
            <a:endParaRPr kumimoji="0" lang="nl-NL" altLang="nl-NL" sz="900" b="0" i="0" u="none" strike="noStrike" cap="none" normalizeH="0" baseline="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nl-NL" altLang="nl-NL" sz="1800" b="0" i="0" u="none" strike="noStrike" cap="none" normalizeH="0" baseline="0">
              <a:ln>
                <a:noFill/>
              </a:ln>
              <a:solidFill>
                <a:schemeClr val="tx1"/>
              </a:solidFill>
              <a:effectLst/>
              <a:latin typeface="Arial" panose="020B0604020202020204" pitchFamily="34" charset="0"/>
            </a:endParaRPr>
          </a:p>
        </p:txBody>
      </p:sp>
      <p:sp>
        <p:nvSpPr>
          <p:cNvPr id="15" name="Tekstvak 14"/>
          <p:cNvSpPr txBox="1"/>
          <p:nvPr/>
        </p:nvSpPr>
        <p:spPr>
          <a:xfrm>
            <a:off x="358397" y="653378"/>
            <a:ext cx="910634" cy="338554"/>
          </a:xfrm>
          <a:prstGeom prst="rect">
            <a:avLst/>
          </a:prstGeom>
          <a:noFill/>
        </p:spPr>
        <p:txBody>
          <a:bodyPr wrap="none" rtlCol="0">
            <a:spAutoFit/>
          </a:bodyPr>
          <a:lstStyle/>
          <a:p>
            <a:r>
              <a:rPr lang="nl-NL" sz="1600" b="1" dirty="0">
                <a:solidFill>
                  <a:schemeClr val="bg1"/>
                </a:solidFill>
                <a:latin typeface="Calibri" panose="020F0502020204030204" pitchFamily="34" charset="0"/>
              </a:rPr>
              <a:t>Een Plan</a:t>
            </a:r>
          </a:p>
        </p:txBody>
      </p:sp>
      <p:sp>
        <p:nvSpPr>
          <p:cNvPr id="16" name="Tekstvak 15"/>
          <p:cNvSpPr txBox="1"/>
          <p:nvPr/>
        </p:nvSpPr>
        <p:spPr>
          <a:xfrm>
            <a:off x="358397" y="2315473"/>
            <a:ext cx="4072261" cy="1631216"/>
          </a:xfrm>
          <a:prstGeom prst="rect">
            <a:avLst/>
          </a:prstGeom>
          <a:noFill/>
        </p:spPr>
        <p:txBody>
          <a:bodyPr wrap="square" rtlCol="0">
            <a:spAutoFit/>
          </a:bodyPr>
          <a:lstStyle/>
          <a:p>
            <a:pPr lvl="0" algn="just"/>
            <a:endParaRPr lang="nl-NL" sz="1000" b="1" dirty="0">
              <a:latin typeface="Calibri Light" panose="020F0302020204030204" pitchFamily="34" charset="0"/>
            </a:endParaRPr>
          </a:p>
          <a:p>
            <a:pPr lvl="0" algn="just"/>
            <a:endParaRPr lang="nl-NL" sz="1000" b="1" dirty="0">
              <a:latin typeface="Calibri Light" panose="020F0302020204030204" pitchFamily="34" charset="0"/>
            </a:endParaRPr>
          </a:p>
          <a:p>
            <a:pPr lvl="0" algn="just"/>
            <a:r>
              <a:rPr lang="nl-NL" sz="1000" b="1" dirty="0">
                <a:latin typeface="Calibri Light" panose="020F0302020204030204" pitchFamily="34" charset="0"/>
              </a:rPr>
              <a:t>Sfeer</a:t>
            </a:r>
          </a:p>
          <a:p>
            <a:pPr lvl="0" algn="just"/>
            <a:r>
              <a:rPr lang="nl-NL" sz="1000" dirty="0">
                <a:latin typeface="Calibri Light" panose="020F0302020204030204" pitchFamily="34" charset="0"/>
              </a:rPr>
              <a:t>Zoals gezegd, willen we in de zaal een sfeer creëren die ondernemerschap en creativiteit ademt. Een plek waar jongeren vrij kunnen denken, zonder meteen grenzen te zien. Een plek die lijkt op een bibliotheek, maar dan voor de jonge generatie van nu. Een plek vol technologie, waar de on- en offlinewerelden met elkaar verbonden zijn. Een plek van vandaag met het oog op morgen.</a:t>
            </a:r>
          </a:p>
          <a:p>
            <a:pPr lvl="0" algn="just"/>
            <a:endParaRPr lang="nl-NL" sz="1000" dirty="0">
              <a:latin typeface="Calibri Light" panose="020F0302020204030204" pitchFamily="34" charset="0"/>
            </a:endParaRPr>
          </a:p>
        </p:txBody>
      </p:sp>
      <p:pic>
        <p:nvPicPr>
          <p:cNvPr id="2" name="Afbeelding 1"/>
          <p:cNvPicPr>
            <a:picLocks noChangeAspect="1"/>
          </p:cNvPicPr>
          <p:nvPr/>
        </p:nvPicPr>
        <p:blipFill>
          <a:blip r:embed="rId3" cstate="print"/>
          <a:stretch>
            <a:fillRect/>
          </a:stretch>
        </p:blipFill>
        <p:spPr>
          <a:xfrm>
            <a:off x="6222354" y="3763265"/>
            <a:ext cx="5043054" cy="2970386"/>
          </a:xfrm>
          <a:prstGeom prst="rect">
            <a:avLst/>
          </a:prstGeom>
        </p:spPr>
      </p:pic>
      <p:pic>
        <p:nvPicPr>
          <p:cNvPr id="3" name="Afbeelding 2"/>
          <p:cNvPicPr>
            <a:picLocks noChangeAspect="1"/>
          </p:cNvPicPr>
          <p:nvPr/>
        </p:nvPicPr>
        <p:blipFill rotWithShape="1">
          <a:blip r:embed="rId4" cstate="print"/>
          <a:srcRect r="1643"/>
          <a:stretch/>
        </p:blipFill>
        <p:spPr>
          <a:xfrm>
            <a:off x="6222354" y="508001"/>
            <a:ext cx="5043053" cy="3076194"/>
          </a:xfrm>
          <a:prstGeom prst="rect">
            <a:avLst/>
          </a:prstGeom>
        </p:spPr>
      </p:pic>
    </p:spTree>
    <p:extLst>
      <p:ext uri="{BB962C8B-B14F-4D97-AF65-F5344CB8AC3E}">
        <p14:creationId xmlns:p14="http://schemas.microsoft.com/office/powerpoint/2010/main" val="198615246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alphaModFix amt="56000"/>
            <a:lum/>
          </a:blip>
          <a:srcRect/>
          <a:stretch>
            <a:fillRect t="-9000" b="-9000"/>
          </a:stretch>
        </a:blipFill>
        <a:effectLst/>
      </p:bgPr>
    </p:bg>
    <p:spTree>
      <p:nvGrpSpPr>
        <p:cNvPr id="1" name=""/>
        <p:cNvGrpSpPr/>
        <p:nvPr/>
      </p:nvGrpSpPr>
      <p:grpSpPr>
        <a:xfrm>
          <a:off x="0" y="0"/>
          <a:ext cx="0" cy="0"/>
          <a:chOff x="0" y="0"/>
          <a:chExt cx="0" cy="0"/>
        </a:xfrm>
      </p:grpSpPr>
      <p:pic>
        <p:nvPicPr>
          <p:cNvPr id="2054" name="Picture 6" descr="http://www.notperfect.co.uk/wp-content/uploads/2015/01/goalwithoutplan.jp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12546" t="-1762" r="12546" b="1762"/>
          <a:stretch/>
        </p:blipFill>
        <p:spPr bwMode="auto">
          <a:xfrm>
            <a:off x="2924315" y="1442106"/>
            <a:ext cx="5927791" cy="5535836"/>
          </a:xfrm>
          <a:prstGeom prst="rect">
            <a:avLst/>
          </a:prstGeom>
          <a:noFill/>
          <a:extLst>
            <a:ext uri="{909E8E84-426E-40DD-AFC4-6F175D3DCCD1}">
              <a14:hiddenFill xmlns:a14="http://schemas.microsoft.com/office/drawing/2010/main">
                <a:solidFill>
                  <a:srgbClr val="FFFFFF"/>
                </a:solidFill>
              </a14:hiddenFill>
            </a:ext>
          </a:extLst>
        </p:spPr>
      </p:pic>
      <p:sp>
        <p:nvSpPr>
          <p:cNvPr id="2" name="Rechthoek 1"/>
          <p:cNvSpPr/>
          <p:nvPr/>
        </p:nvSpPr>
        <p:spPr>
          <a:xfrm>
            <a:off x="3626364" y="1442106"/>
            <a:ext cx="5225742" cy="6571672"/>
          </a:xfrm>
          <a:prstGeom prst="rect">
            <a:avLst/>
          </a:prstGeom>
          <a:solidFill>
            <a:schemeClr val="bg2">
              <a:lumMod val="50000"/>
              <a:alpha val="65882"/>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solidFill>
                <a:schemeClr val="tx1"/>
              </a:solidFill>
            </a:endParaRPr>
          </a:p>
        </p:txBody>
      </p:sp>
      <p:pic>
        <p:nvPicPr>
          <p:cNvPr id="7" name="Afbeelding 6"/>
          <p:cNvPicPr/>
          <p:nvPr/>
        </p:nvPicPr>
        <p:blipFill>
          <a:blip r:embed="rId4" cstate="print">
            <a:duotone>
              <a:prstClr val="black"/>
              <a:schemeClr val="accent1">
                <a:tint val="45000"/>
                <a:satMod val="400000"/>
              </a:schemeClr>
            </a:duotone>
            <a:extLst>
              <a:ext uri="{28A0092B-C50C-407E-A947-70E740481C1C}">
                <a14:useLocalDpi xmlns:a14="http://schemas.microsoft.com/office/drawing/2010/main" val="0"/>
              </a:ext>
            </a:extLst>
          </a:blip>
          <a:srcRect/>
          <a:stretch>
            <a:fillRect/>
          </a:stretch>
        </p:blipFill>
        <p:spPr bwMode="auto">
          <a:xfrm>
            <a:off x="2353056" y="533723"/>
            <a:ext cx="6499050" cy="1816767"/>
          </a:xfrm>
          <a:prstGeom prst="rect">
            <a:avLst/>
          </a:prstGeom>
          <a:noFill/>
          <a:ln>
            <a:noFill/>
          </a:ln>
        </p:spPr>
      </p:pic>
      <p:sp>
        <p:nvSpPr>
          <p:cNvPr id="11" name="Tekstvak 10"/>
          <p:cNvSpPr txBox="1"/>
          <p:nvPr/>
        </p:nvSpPr>
        <p:spPr>
          <a:xfrm>
            <a:off x="4517890" y="920941"/>
            <a:ext cx="3954224" cy="400110"/>
          </a:xfrm>
          <a:prstGeom prst="rect">
            <a:avLst/>
          </a:prstGeom>
          <a:noFill/>
        </p:spPr>
        <p:txBody>
          <a:bodyPr wrap="none" rtlCol="0">
            <a:spAutoFit/>
          </a:bodyPr>
          <a:lstStyle/>
          <a:p>
            <a:r>
              <a:rPr lang="nl-NL" sz="2000" b="1" dirty="0">
                <a:solidFill>
                  <a:schemeClr val="bg1"/>
                </a:solidFill>
                <a:latin typeface="Calibri" panose="020F0502020204030204" pitchFamily="34" charset="0"/>
              </a:rPr>
              <a:t>Deel II: Van plan naar werkelijkheid</a:t>
            </a:r>
          </a:p>
        </p:txBody>
      </p:sp>
    </p:spTree>
    <p:extLst>
      <p:ext uri="{BB962C8B-B14F-4D97-AF65-F5344CB8AC3E}">
        <p14:creationId xmlns:p14="http://schemas.microsoft.com/office/powerpoint/2010/main" val="315899235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alphaModFix amt="56000"/>
            <a:lum/>
          </a:blip>
          <a:srcRect/>
          <a:stretch>
            <a:fillRect t="-9000" b="-9000"/>
          </a:stretch>
        </a:blipFill>
        <a:effectLst/>
      </p:bgPr>
    </p:bg>
    <p:spTree>
      <p:nvGrpSpPr>
        <p:cNvPr id="1" name=""/>
        <p:cNvGrpSpPr/>
        <p:nvPr/>
      </p:nvGrpSpPr>
      <p:grpSpPr>
        <a:xfrm>
          <a:off x="0" y="0"/>
          <a:ext cx="0" cy="0"/>
          <a:chOff x="0" y="0"/>
          <a:chExt cx="0" cy="0"/>
        </a:xfrm>
      </p:grpSpPr>
      <p:pic>
        <p:nvPicPr>
          <p:cNvPr id="7" name="Afbeelding 6"/>
          <p:cNvPicPr/>
          <p:nvPr/>
        </p:nvPicPr>
        <p:blipFill>
          <a:blip r:embed="rId3" cstate="print">
            <a:duotone>
              <a:prstClr val="black"/>
              <a:schemeClr val="accent1">
                <a:tint val="45000"/>
                <a:satMod val="400000"/>
              </a:schemeClr>
            </a:duotone>
            <a:extLst>
              <a:ext uri="{28A0092B-C50C-407E-A947-70E740481C1C}">
                <a14:useLocalDpi xmlns:a14="http://schemas.microsoft.com/office/drawing/2010/main" val="0"/>
              </a:ext>
            </a:extLst>
          </a:blip>
          <a:srcRect/>
          <a:stretch>
            <a:fillRect/>
          </a:stretch>
        </p:blipFill>
        <p:spPr bwMode="auto">
          <a:xfrm>
            <a:off x="2353056" y="533723"/>
            <a:ext cx="6499050" cy="1816767"/>
          </a:xfrm>
          <a:prstGeom prst="rect">
            <a:avLst/>
          </a:prstGeom>
          <a:noFill/>
          <a:ln>
            <a:noFill/>
          </a:ln>
        </p:spPr>
      </p:pic>
      <p:sp>
        <p:nvSpPr>
          <p:cNvPr id="11" name="Tekstvak 10"/>
          <p:cNvSpPr txBox="1"/>
          <p:nvPr/>
        </p:nvSpPr>
        <p:spPr>
          <a:xfrm>
            <a:off x="4517890" y="720886"/>
            <a:ext cx="3393429" cy="677108"/>
          </a:xfrm>
          <a:prstGeom prst="rect">
            <a:avLst/>
          </a:prstGeom>
          <a:noFill/>
        </p:spPr>
        <p:txBody>
          <a:bodyPr wrap="none" rtlCol="0">
            <a:spAutoFit/>
          </a:bodyPr>
          <a:lstStyle/>
          <a:p>
            <a:r>
              <a:rPr lang="nl-NL" sz="2000" b="1" dirty="0">
                <a:solidFill>
                  <a:schemeClr val="bg1"/>
                </a:solidFill>
                <a:latin typeface="Calibri" panose="020F0502020204030204" pitchFamily="34" charset="0"/>
              </a:rPr>
              <a:t>Vele handen maken licht werk</a:t>
            </a:r>
          </a:p>
          <a:p>
            <a:r>
              <a:rPr lang="nl-NL" dirty="0">
                <a:solidFill>
                  <a:schemeClr val="bg1"/>
                </a:solidFill>
                <a:latin typeface="Calibri" panose="020F0502020204030204" pitchFamily="34" charset="0"/>
              </a:rPr>
              <a:t>Klik op het logo voor een filmpje!</a:t>
            </a:r>
          </a:p>
        </p:txBody>
      </p:sp>
      <p:pic>
        <p:nvPicPr>
          <p:cNvPr id="2" name="Afbeelding 1">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882006" y="1779167"/>
            <a:ext cx="4665196" cy="4665196"/>
          </a:xfrm>
          <a:prstGeom prst="rect">
            <a:avLst/>
          </a:prstGeom>
        </p:spPr>
      </p:pic>
    </p:spTree>
    <p:extLst>
      <p:ext uri="{BB962C8B-B14F-4D97-AF65-F5344CB8AC3E}">
        <p14:creationId xmlns:p14="http://schemas.microsoft.com/office/powerpoint/2010/main" val="208402615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Afbeelding 6"/>
          <p:cNvPicPr/>
          <p:nvPr/>
        </p:nvPicPr>
        <p:blipFill>
          <a:blip r:embed="rId2" cstate="print">
            <a:duotone>
              <a:prstClr val="black"/>
              <a:schemeClr val="accent1">
                <a:tint val="45000"/>
                <a:satMod val="400000"/>
              </a:schemeClr>
            </a:duotone>
            <a:extLst>
              <a:ext uri="{28A0092B-C50C-407E-A947-70E740481C1C}">
                <a14:useLocalDpi xmlns:a14="http://schemas.microsoft.com/office/drawing/2010/main" val="0"/>
              </a:ext>
            </a:extLst>
          </a:blip>
          <a:srcRect/>
          <a:stretch>
            <a:fillRect/>
          </a:stretch>
        </p:blipFill>
        <p:spPr bwMode="auto">
          <a:xfrm>
            <a:off x="0" y="508001"/>
            <a:ext cx="5545962" cy="1260755"/>
          </a:xfrm>
          <a:prstGeom prst="rect">
            <a:avLst/>
          </a:prstGeom>
          <a:noFill/>
          <a:ln>
            <a:noFill/>
          </a:ln>
        </p:spPr>
      </p:pic>
      <p:sp>
        <p:nvSpPr>
          <p:cNvPr id="4" name="Rectangle 1"/>
          <p:cNvSpPr>
            <a:spLocks noChangeArrowheads="1"/>
          </p:cNvSpPr>
          <p:nvPr/>
        </p:nvSpPr>
        <p:spPr bwMode="auto">
          <a:xfrm>
            <a:off x="5545962" y="2315473"/>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nl-NL" altLang="nl-NL" sz="900" b="0" i="0" u="none" strike="noStrike" cap="none" normalizeH="0" baseline="0">
                <a:ln>
                  <a:noFill/>
                </a:ln>
                <a:solidFill>
                  <a:schemeClr val="tx1"/>
                </a:solidFill>
                <a:effectLst/>
                <a:latin typeface="Verdana" panose="020B0604030504040204" pitchFamily="34" charset="0"/>
                <a:ea typeface="Times New Roman" panose="02020603050405020304" pitchFamily="18" charset="0"/>
                <a:cs typeface="Times New Roman" panose="02020603050405020304" pitchFamily="18" charset="0"/>
              </a:rPr>
              <a:t> </a:t>
            </a:r>
            <a:endParaRPr kumimoji="0" lang="nl-NL" altLang="nl-NL" sz="900" b="0" i="0" u="none" strike="noStrike" cap="none" normalizeH="0" baseline="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nl-NL" altLang="nl-NL" sz="1800" b="0" i="0" u="none" strike="noStrike" cap="none" normalizeH="0" baseline="0">
              <a:ln>
                <a:noFill/>
              </a:ln>
              <a:solidFill>
                <a:schemeClr val="tx1"/>
              </a:solidFill>
              <a:effectLst/>
              <a:latin typeface="Arial" panose="020B0604020202020204" pitchFamily="34" charset="0"/>
            </a:endParaRPr>
          </a:p>
        </p:txBody>
      </p:sp>
      <p:sp>
        <p:nvSpPr>
          <p:cNvPr id="15" name="Tekstvak 14"/>
          <p:cNvSpPr txBox="1"/>
          <p:nvPr/>
        </p:nvSpPr>
        <p:spPr>
          <a:xfrm>
            <a:off x="358397" y="653378"/>
            <a:ext cx="1252266" cy="338554"/>
          </a:xfrm>
          <a:prstGeom prst="rect">
            <a:avLst/>
          </a:prstGeom>
          <a:noFill/>
        </p:spPr>
        <p:txBody>
          <a:bodyPr wrap="none" rtlCol="0">
            <a:spAutoFit/>
          </a:bodyPr>
          <a:lstStyle/>
          <a:p>
            <a:r>
              <a:rPr lang="nl-NL" sz="1600" b="1" dirty="0">
                <a:solidFill>
                  <a:schemeClr val="bg1"/>
                </a:solidFill>
                <a:latin typeface="Calibri" panose="020F0502020204030204" pitchFamily="34" charset="0"/>
              </a:rPr>
              <a:t>De Ideologie</a:t>
            </a:r>
          </a:p>
        </p:txBody>
      </p:sp>
      <p:pic>
        <p:nvPicPr>
          <p:cNvPr id="6" name="Afbeelding 5"/>
          <p:cNvPicPr>
            <a:picLocks noChangeAspect="1"/>
          </p:cNvPicPr>
          <p:nvPr/>
        </p:nvPicPr>
        <p:blipFill>
          <a:blip r:embed="rId3" cstate="print"/>
          <a:stretch>
            <a:fillRect/>
          </a:stretch>
        </p:blipFill>
        <p:spPr>
          <a:xfrm>
            <a:off x="6123214" y="3438590"/>
            <a:ext cx="5654264" cy="3373790"/>
          </a:xfrm>
          <a:prstGeom prst="rect">
            <a:avLst/>
          </a:prstGeom>
        </p:spPr>
      </p:pic>
      <p:sp>
        <p:nvSpPr>
          <p:cNvPr id="12" name="Tekstvak 11"/>
          <p:cNvSpPr txBox="1"/>
          <p:nvPr/>
        </p:nvSpPr>
        <p:spPr>
          <a:xfrm>
            <a:off x="358397" y="2315473"/>
            <a:ext cx="4072261" cy="1938992"/>
          </a:xfrm>
          <a:prstGeom prst="rect">
            <a:avLst/>
          </a:prstGeom>
          <a:noFill/>
        </p:spPr>
        <p:txBody>
          <a:bodyPr wrap="square" rtlCol="0">
            <a:spAutoFit/>
          </a:bodyPr>
          <a:lstStyle/>
          <a:p>
            <a:pPr lvl="0" algn="just"/>
            <a:endParaRPr lang="nl-NL" sz="1000" b="1" dirty="0">
              <a:latin typeface="Calibri Light" panose="020F0302020204030204" pitchFamily="34" charset="0"/>
            </a:endParaRPr>
          </a:p>
          <a:p>
            <a:pPr lvl="0" algn="just"/>
            <a:endParaRPr lang="nl-NL" sz="1000" b="1" dirty="0">
              <a:latin typeface="Calibri Light" panose="020F0302020204030204" pitchFamily="34" charset="0"/>
            </a:endParaRPr>
          </a:p>
          <a:p>
            <a:pPr lvl="0" algn="just"/>
            <a:endParaRPr lang="nl-NL" sz="1000" b="1" dirty="0">
              <a:latin typeface="Calibri Light" panose="020F0302020204030204" pitchFamily="34" charset="0"/>
            </a:endParaRPr>
          </a:p>
          <a:p>
            <a:pPr lvl="0" algn="just"/>
            <a:r>
              <a:rPr lang="nl-NL" sz="1000" b="1" dirty="0">
                <a:latin typeface="Calibri Light" panose="020F0302020204030204" pitchFamily="34" charset="0"/>
              </a:rPr>
              <a:t>Make-over / aankleding</a:t>
            </a:r>
          </a:p>
          <a:p>
            <a:pPr lvl="0" algn="just"/>
            <a:r>
              <a:rPr lang="nl-NL" sz="1000" dirty="0">
                <a:latin typeface="Calibri Light" panose="020F0302020204030204" pitchFamily="34" charset="0"/>
              </a:rPr>
              <a:t>Om de zaal de juiste sfeer te geven, willen wij de muren opnieuw schilderen (wit, </a:t>
            </a:r>
            <a:r>
              <a:rPr lang="nl-NL" sz="1000" dirty="0" err="1">
                <a:latin typeface="Calibri Light" panose="020F0302020204030204" pitchFamily="34" charset="0"/>
              </a:rPr>
              <a:t>volvo</a:t>
            </a:r>
            <a:r>
              <a:rPr lang="nl-NL" sz="1000" dirty="0">
                <a:latin typeface="Calibri Light" panose="020F0302020204030204" pitchFamily="34" charset="0"/>
              </a:rPr>
              <a:t>-blauw en grijs), </a:t>
            </a:r>
            <a:r>
              <a:rPr lang="nl-NL" sz="1000" dirty="0" err="1">
                <a:latin typeface="Calibri Light" panose="020F0302020204030204" pitchFamily="34" charset="0"/>
              </a:rPr>
              <a:t>inforgraphics</a:t>
            </a:r>
            <a:r>
              <a:rPr lang="nl-NL" sz="1000" dirty="0">
                <a:latin typeface="Calibri Light" panose="020F0302020204030204" pitchFamily="34" charset="0"/>
              </a:rPr>
              <a:t> aan de muur hangen ter uitleg van de mogelijkheden, nieuwe ledverlichting installeren waarmee we de kleuren (en daarmee de sfeer) van het licht kunnen aanpassen en rolgordijnen voor de ramen hangen, zodat de zaal voor de </a:t>
            </a:r>
            <a:r>
              <a:rPr lang="nl-NL" sz="1000" dirty="0" err="1">
                <a:latin typeface="Calibri Light" panose="020F0302020204030204" pitchFamily="34" charset="0"/>
              </a:rPr>
              <a:t>greenscreen</a:t>
            </a:r>
            <a:r>
              <a:rPr lang="nl-NL" sz="1000" dirty="0">
                <a:latin typeface="Calibri Light" panose="020F0302020204030204" pitchFamily="34" charset="0"/>
              </a:rPr>
              <a:t> kan worden verduisterd. De schatting lijkt misschien wat ruim, maar met name de ledverlichting is duur. </a:t>
            </a:r>
          </a:p>
          <a:p>
            <a:pPr lvl="0" algn="just"/>
            <a:endParaRPr lang="nl-NL" sz="1000" dirty="0">
              <a:latin typeface="Calibri Light" panose="020F0302020204030204" pitchFamily="34" charset="0"/>
            </a:endParaRPr>
          </a:p>
        </p:txBody>
      </p:sp>
      <p:pic>
        <p:nvPicPr>
          <p:cNvPr id="2" name="Afbeelding 1"/>
          <p:cNvPicPr>
            <a:picLocks noChangeAspect="1"/>
          </p:cNvPicPr>
          <p:nvPr/>
        </p:nvPicPr>
        <p:blipFill>
          <a:blip r:embed="rId4" cstate="print"/>
          <a:stretch>
            <a:fillRect/>
          </a:stretch>
        </p:blipFill>
        <p:spPr>
          <a:xfrm>
            <a:off x="6661266" y="124384"/>
            <a:ext cx="4685643" cy="3314206"/>
          </a:xfrm>
          <a:prstGeom prst="rect">
            <a:avLst/>
          </a:prstGeom>
        </p:spPr>
      </p:pic>
    </p:spTree>
    <p:extLst>
      <p:ext uri="{BB962C8B-B14F-4D97-AF65-F5344CB8AC3E}">
        <p14:creationId xmlns:p14="http://schemas.microsoft.com/office/powerpoint/2010/main" val="211856739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Afbeelding 6"/>
          <p:cNvPicPr/>
          <p:nvPr/>
        </p:nvPicPr>
        <p:blipFill>
          <a:blip r:embed="rId2" cstate="print">
            <a:duotone>
              <a:prstClr val="black"/>
              <a:schemeClr val="accent1">
                <a:tint val="45000"/>
                <a:satMod val="400000"/>
              </a:schemeClr>
            </a:duotone>
            <a:extLst>
              <a:ext uri="{28A0092B-C50C-407E-A947-70E740481C1C}">
                <a14:useLocalDpi xmlns:a14="http://schemas.microsoft.com/office/drawing/2010/main" val="0"/>
              </a:ext>
            </a:extLst>
          </a:blip>
          <a:srcRect/>
          <a:stretch>
            <a:fillRect/>
          </a:stretch>
        </p:blipFill>
        <p:spPr bwMode="auto">
          <a:xfrm>
            <a:off x="0" y="508001"/>
            <a:ext cx="5545962" cy="1260755"/>
          </a:xfrm>
          <a:prstGeom prst="rect">
            <a:avLst/>
          </a:prstGeom>
          <a:noFill/>
          <a:ln>
            <a:noFill/>
          </a:ln>
        </p:spPr>
      </p:pic>
      <p:sp>
        <p:nvSpPr>
          <p:cNvPr id="4" name="Rectangle 1"/>
          <p:cNvSpPr>
            <a:spLocks noChangeArrowheads="1"/>
          </p:cNvSpPr>
          <p:nvPr/>
        </p:nvSpPr>
        <p:spPr bwMode="auto">
          <a:xfrm>
            <a:off x="5545962" y="2315473"/>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nl-NL" altLang="nl-NL" sz="900" b="0" i="0" u="none" strike="noStrike" cap="none" normalizeH="0" baseline="0">
                <a:ln>
                  <a:noFill/>
                </a:ln>
                <a:solidFill>
                  <a:schemeClr val="tx1"/>
                </a:solidFill>
                <a:effectLst/>
                <a:latin typeface="Verdana" panose="020B0604030504040204" pitchFamily="34" charset="0"/>
                <a:ea typeface="Times New Roman" panose="02020603050405020304" pitchFamily="18" charset="0"/>
                <a:cs typeface="Times New Roman" panose="02020603050405020304" pitchFamily="18" charset="0"/>
              </a:rPr>
              <a:t> </a:t>
            </a:r>
            <a:endParaRPr kumimoji="0" lang="nl-NL" altLang="nl-NL" sz="900" b="0" i="0" u="none" strike="noStrike" cap="none" normalizeH="0" baseline="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nl-NL" altLang="nl-NL" sz="1800" b="0" i="0" u="none" strike="noStrike" cap="none" normalizeH="0" baseline="0">
              <a:ln>
                <a:noFill/>
              </a:ln>
              <a:solidFill>
                <a:schemeClr val="tx1"/>
              </a:solidFill>
              <a:effectLst/>
              <a:latin typeface="Arial" panose="020B0604020202020204" pitchFamily="34" charset="0"/>
            </a:endParaRPr>
          </a:p>
        </p:txBody>
      </p:sp>
      <p:sp>
        <p:nvSpPr>
          <p:cNvPr id="15" name="Tekstvak 14"/>
          <p:cNvSpPr txBox="1"/>
          <p:nvPr/>
        </p:nvSpPr>
        <p:spPr>
          <a:xfrm>
            <a:off x="358397" y="653378"/>
            <a:ext cx="1232389" cy="338554"/>
          </a:xfrm>
          <a:prstGeom prst="rect">
            <a:avLst/>
          </a:prstGeom>
          <a:noFill/>
        </p:spPr>
        <p:txBody>
          <a:bodyPr wrap="none" rtlCol="0">
            <a:spAutoFit/>
          </a:bodyPr>
          <a:lstStyle/>
          <a:p>
            <a:r>
              <a:rPr lang="nl-NL" sz="1600" b="1" dirty="0">
                <a:solidFill>
                  <a:schemeClr val="bg1"/>
                </a:solidFill>
                <a:latin typeface="Calibri" panose="020F0502020204030204" pitchFamily="34" charset="0"/>
              </a:rPr>
              <a:t>Het Concept</a:t>
            </a:r>
          </a:p>
        </p:txBody>
      </p:sp>
      <p:sp>
        <p:nvSpPr>
          <p:cNvPr id="10" name="Tekstvak 9"/>
          <p:cNvSpPr txBox="1"/>
          <p:nvPr/>
        </p:nvSpPr>
        <p:spPr>
          <a:xfrm>
            <a:off x="358396" y="1802918"/>
            <a:ext cx="4072261" cy="1785104"/>
          </a:xfrm>
          <a:prstGeom prst="rect">
            <a:avLst/>
          </a:prstGeom>
          <a:noFill/>
        </p:spPr>
        <p:txBody>
          <a:bodyPr wrap="square" rtlCol="0">
            <a:spAutoFit/>
          </a:bodyPr>
          <a:lstStyle/>
          <a:p>
            <a:pPr algn="just"/>
            <a:r>
              <a:rPr lang="nl-NL" sz="1000" b="1" dirty="0">
                <a:latin typeface="Calibri Light" panose="020F0302020204030204" pitchFamily="34" charset="0"/>
              </a:rPr>
              <a:t> </a:t>
            </a:r>
          </a:p>
          <a:p>
            <a:pPr algn="just"/>
            <a:endParaRPr lang="nl-NL" sz="1000" b="1" dirty="0">
              <a:latin typeface="Calibri Light" panose="020F0302020204030204" pitchFamily="34" charset="0"/>
            </a:endParaRPr>
          </a:p>
          <a:p>
            <a:pPr algn="just"/>
            <a:r>
              <a:rPr lang="nl-NL" sz="1000" b="1" dirty="0">
                <a:latin typeface="Calibri Light" panose="020F0302020204030204" pitchFamily="34" charset="0"/>
              </a:rPr>
              <a:t>Meubilair</a:t>
            </a:r>
          </a:p>
          <a:p>
            <a:pPr algn="just"/>
            <a:r>
              <a:rPr lang="nl-NL" sz="1000" dirty="0">
                <a:latin typeface="Calibri Light" panose="020F0302020204030204" pitchFamily="34" charset="0"/>
              </a:rPr>
              <a:t>Qua meubilair willen wij één staand bureau neerzetten waarop we onze nieuwe </a:t>
            </a:r>
            <a:r>
              <a:rPr lang="nl-NL" sz="1000" dirty="0" err="1">
                <a:latin typeface="Calibri Light" panose="020F0302020204030204" pitchFamily="34" charset="0"/>
              </a:rPr>
              <a:t>Imac</a:t>
            </a:r>
            <a:r>
              <a:rPr lang="nl-NL" sz="1000" dirty="0">
                <a:latin typeface="Calibri Light" panose="020F0302020204030204" pitchFamily="34" charset="0"/>
              </a:rPr>
              <a:t> kunnen neerzetten, zodat iedereen mee kan kijken met de designers die daarop werken. Hier horen ook krukken bij die op die hoogte zijn. Verder willen wij onze vergadertafels iets verhogen, opnieuw lakken en de stoelen vervangen. Tot slot willen wij  een boekenkast neerzetten, waarin jongeren boeken met elkaar kunnen ruilen door de boeken die ze zelf niet meer gebruiken in de kast te zetten en er boeken die zij interessant vinden voor terug te pakken.</a:t>
            </a:r>
          </a:p>
        </p:txBody>
      </p:sp>
      <p:sp>
        <p:nvSpPr>
          <p:cNvPr id="11" name="Tekstvak 10"/>
          <p:cNvSpPr txBox="1"/>
          <p:nvPr/>
        </p:nvSpPr>
        <p:spPr>
          <a:xfrm>
            <a:off x="358396" y="4028046"/>
            <a:ext cx="4072261" cy="1938992"/>
          </a:xfrm>
          <a:prstGeom prst="rect">
            <a:avLst/>
          </a:prstGeom>
          <a:noFill/>
        </p:spPr>
        <p:txBody>
          <a:bodyPr wrap="square" rtlCol="0">
            <a:spAutoFit/>
          </a:bodyPr>
          <a:lstStyle/>
          <a:p>
            <a:pPr lvl="0" algn="just"/>
            <a:endParaRPr lang="nl-NL" sz="1000" b="1" dirty="0">
              <a:latin typeface="Calibri Light" panose="020F0302020204030204" pitchFamily="34" charset="0"/>
            </a:endParaRPr>
          </a:p>
          <a:p>
            <a:pPr lvl="0" algn="just"/>
            <a:r>
              <a:rPr lang="nl-NL" sz="1000" b="1" dirty="0">
                <a:latin typeface="Calibri Light" panose="020F0302020204030204" pitchFamily="34" charset="0"/>
              </a:rPr>
              <a:t>Tools / gadgets</a:t>
            </a:r>
          </a:p>
          <a:p>
            <a:pPr lvl="0" algn="just"/>
            <a:r>
              <a:rPr lang="nl-NL" sz="1000" dirty="0">
                <a:latin typeface="Calibri Light" panose="020F0302020204030204" pitchFamily="34" charset="0"/>
              </a:rPr>
              <a:t>Tot slot is het in voor de kleine zaal natuurlijk belangrijk dat er goede middelen worden geboden waarmee de jongeren creatief aan de slag kunnen. Een </a:t>
            </a:r>
            <a:r>
              <a:rPr lang="nl-NL" sz="1000" dirty="0" err="1">
                <a:latin typeface="Calibri Light" panose="020F0302020204030204" pitchFamily="34" charset="0"/>
              </a:rPr>
              <a:t>Imac</a:t>
            </a:r>
            <a:r>
              <a:rPr lang="nl-NL" sz="1000" dirty="0">
                <a:latin typeface="Calibri Light" panose="020F0302020204030204" pitchFamily="34" charset="0"/>
              </a:rPr>
              <a:t> computer hebben we al, maar we willen nog een </a:t>
            </a:r>
            <a:r>
              <a:rPr lang="nl-NL" sz="1000" dirty="0" err="1">
                <a:latin typeface="Calibri Light" panose="020F0302020204030204" pitchFamily="34" charset="0"/>
              </a:rPr>
              <a:t>greenscreen</a:t>
            </a:r>
            <a:r>
              <a:rPr lang="nl-NL" sz="1000" dirty="0">
                <a:latin typeface="Calibri Light" panose="020F0302020204030204" pitchFamily="34" charset="0"/>
              </a:rPr>
              <a:t> met goede camera toevoegen, draadloze opladers voor mobiele apparatuur, virtual </a:t>
            </a:r>
            <a:r>
              <a:rPr lang="nl-NL" sz="1000" dirty="0" err="1">
                <a:latin typeface="Calibri Light" panose="020F0302020204030204" pitchFamily="34" charset="0"/>
              </a:rPr>
              <a:t>reality</a:t>
            </a:r>
            <a:r>
              <a:rPr lang="nl-NL" sz="1000" dirty="0">
                <a:latin typeface="Calibri Light" panose="020F0302020204030204" pitchFamily="34" charset="0"/>
              </a:rPr>
              <a:t> brillen kopen, waarvoor jongeren hun eigen omgeving kunnen programmeren, een 3D pen aanschaffen waarmee jongeren met kunststof kunnen ‘tekenen’ en kunst kunnen maken en tot slot willen wij een koffiezetapparaat en een magnetron neerzetten, zodat jongeren zelfstandig in de zaal kunnen zitten en hier wat kunnen eten en drinken.</a:t>
            </a:r>
          </a:p>
        </p:txBody>
      </p:sp>
      <p:pic>
        <p:nvPicPr>
          <p:cNvPr id="2" name="Afbeelding 1"/>
          <p:cNvPicPr>
            <a:picLocks noChangeAspect="1"/>
          </p:cNvPicPr>
          <p:nvPr/>
        </p:nvPicPr>
        <p:blipFill>
          <a:blip r:embed="rId3" cstate="print"/>
          <a:stretch>
            <a:fillRect/>
          </a:stretch>
        </p:blipFill>
        <p:spPr>
          <a:xfrm>
            <a:off x="6379501" y="209999"/>
            <a:ext cx="5397977" cy="3818047"/>
          </a:xfrm>
          <a:prstGeom prst="rect">
            <a:avLst/>
          </a:prstGeom>
        </p:spPr>
      </p:pic>
      <p:pic>
        <p:nvPicPr>
          <p:cNvPr id="3" name="Afbeelding 2"/>
          <p:cNvPicPr>
            <a:picLocks noChangeAspect="1"/>
          </p:cNvPicPr>
          <p:nvPr/>
        </p:nvPicPr>
        <p:blipFill>
          <a:blip r:embed="rId4" cstate="print"/>
          <a:stretch>
            <a:fillRect/>
          </a:stretch>
        </p:blipFill>
        <p:spPr>
          <a:xfrm>
            <a:off x="6379501" y="3588022"/>
            <a:ext cx="5397977" cy="3818048"/>
          </a:xfrm>
          <a:prstGeom prst="rect">
            <a:avLst/>
          </a:prstGeom>
        </p:spPr>
      </p:pic>
    </p:spTree>
    <p:extLst>
      <p:ext uri="{BB962C8B-B14F-4D97-AF65-F5344CB8AC3E}">
        <p14:creationId xmlns:p14="http://schemas.microsoft.com/office/powerpoint/2010/main" val="267854592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Afbeelding 6"/>
          <p:cNvPicPr/>
          <p:nvPr/>
        </p:nvPicPr>
        <p:blipFill>
          <a:blip r:embed="rId2" cstate="print">
            <a:duotone>
              <a:prstClr val="black"/>
              <a:schemeClr val="accent1">
                <a:tint val="45000"/>
                <a:satMod val="400000"/>
              </a:schemeClr>
            </a:duotone>
            <a:extLst>
              <a:ext uri="{28A0092B-C50C-407E-A947-70E740481C1C}">
                <a14:useLocalDpi xmlns:a14="http://schemas.microsoft.com/office/drawing/2010/main" val="0"/>
              </a:ext>
            </a:extLst>
          </a:blip>
          <a:srcRect/>
          <a:stretch>
            <a:fillRect/>
          </a:stretch>
        </p:blipFill>
        <p:spPr bwMode="auto">
          <a:xfrm>
            <a:off x="0" y="508001"/>
            <a:ext cx="5545962" cy="1260755"/>
          </a:xfrm>
          <a:prstGeom prst="rect">
            <a:avLst/>
          </a:prstGeom>
          <a:noFill/>
          <a:ln>
            <a:noFill/>
          </a:ln>
        </p:spPr>
      </p:pic>
      <p:sp>
        <p:nvSpPr>
          <p:cNvPr id="8" name="Tekstvak 7"/>
          <p:cNvSpPr txBox="1"/>
          <p:nvPr/>
        </p:nvSpPr>
        <p:spPr>
          <a:xfrm>
            <a:off x="358396" y="2398986"/>
            <a:ext cx="4072261" cy="1631216"/>
          </a:xfrm>
          <a:prstGeom prst="rect">
            <a:avLst/>
          </a:prstGeom>
          <a:noFill/>
        </p:spPr>
        <p:txBody>
          <a:bodyPr wrap="square" rtlCol="0">
            <a:spAutoFit/>
          </a:bodyPr>
          <a:lstStyle/>
          <a:p>
            <a:pPr algn="just"/>
            <a:r>
              <a:rPr lang="nl-NL" sz="1000" b="1" dirty="0">
                <a:latin typeface="Calibri Light" panose="020F0302020204030204" pitchFamily="34" charset="0"/>
              </a:rPr>
              <a:t> </a:t>
            </a:r>
          </a:p>
          <a:p>
            <a:pPr algn="just"/>
            <a:endParaRPr lang="nl-NL" sz="1000" b="1" dirty="0">
              <a:latin typeface="Calibri Light" panose="020F0302020204030204" pitchFamily="34" charset="0"/>
            </a:endParaRPr>
          </a:p>
          <a:p>
            <a:pPr algn="just"/>
            <a:r>
              <a:rPr lang="nl-NL" sz="1000" b="1" dirty="0">
                <a:latin typeface="Calibri Light" panose="020F0302020204030204" pitchFamily="34" charset="0"/>
              </a:rPr>
              <a:t>Leren</a:t>
            </a:r>
          </a:p>
          <a:p>
            <a:pPr algn="just"/>
            <a:r>
              <a:rPr lang="nl-NL" sz="1000" dirty="0">
                <a:latin typeface="Calibri Light" panose="020F0302020204030204" pitchFamily="34" charset="0"/>
              </a:rPr>
              <a:t>Allereerst zullen er in de zaal verschillende activiteiten worden georganiseerd waarvan jongeren kunnen leren en waarmee jongeren skills ontwikkelen om zelfstandig aan verder te werken.</a:t>
            </a:r>
            <a:r>
              <a:rPr lang="nl-NL" sz="1000" b="1" dirty="0">
                <a:latin typeface="Calibri Light" panose="020F0302020204030204" pitchFamily="34" charset="0"/>
              </a:rPr>
              <a:t> </a:t>
            </a:r>
            <a:r>
              <a:rPr lang="nl-NL" sz="1000" dirty="0">
                <a:latin typeface="Calibri Light" panose="020F0302020204030204" pitchFamily="34" charset="0"/>
              </a:rPr>
              <a:t>Denk bij activiteiten met de pijler ‘leren’ aan workshops en trainingen zoals een </a:t>
            </a:r>
            <a:r>
              <a:rPr lang="nl-NL" sz="1000" dirty="0" err="1">
                <a:latin typeface="Calibri Light" panose="020F0302020204030204" pitchFamily="34" charset="0"/>
              </a:rPr>
              <a:t>Linked-In</a:t>
            </a:r>
            <a:r>
              <a:rPr lang="nl-NL" sz="1000" dirty="0">
                <a:latin typeface="Calibri Light" panose="020F0302020204030204" pitchFamily="34" charset="0"/>
              </a:rPr>
              <a:t> workshop, een training professionele sociale vaardigheden of een workshop presenteren. </a:t>
            </a:r>
            <a:endParaRPr lang="nl-NL" sz="1000" b="1" dirty="0">
              <a:latin typeface="Calibri Light" panose="020F0302020204030204" pitchFamily="34" charset="0"/>
            </a:endParaRPr>
          </a:p>
          <a:p>
            <a:pPr algn="just"/>
            <a:endParaRPr lang="nl-NL" sz="1000" dirty="0">
              <a:latin typeface="Calibri Light" panose="020F0302020204030204" pitchFamily="34" charset="0"/>
            </a:endParaRPr>
          </a:p>
        </p:txBody>
      </p:sp>
      <p:sp>
        <p:nvSpPr>
          <p:cNvPr id="9" name="Tekstvak 8"/>
          <p:cNvSpPr txBox="1"/>
          <p:nvPr/>
        </p:nvSpPr>
        <p:spPr>
          <a:xfrm>
            <a:off x="341071" y="3771517"/>
            <a:ext cx="4072261" cy="1477328"/>
          </a:xfrm>
          <a:prstGeom prst="rect">
            <a:avLst/>
          </a:prstGeom>
          <a:noFill/>
        </p:spPr>
        <p:txBody>
          <a:bodyPr wrap="square" rtlCol="0">
            <a:spAutoFit/>
          </a:bodyPr>
          <a:lstStyle/>
          <a:p>
            <a:pPr lvl="0" algn="just"/>
            <a:endParaRPr lang="nl-NL" sz="1000" b="1" dirty="0">
              <a:latin typeface="Calibri Light" panose="020F0302020204030204" pitchFamily="34" charset="0"/>
            </a:endParaRPr>
          </a:p>
          <a:p>
            <a:pPr lvl="0" algn="just"/>
            <a:r>
              <a:rPr lang="nl-NL" sz="1000" b="1" dirty="0">
                <a:latin typeface="Calibri Light" panose="020F0302020204030204" pitchFamily="34" charset="0"/>
              </a:rPr>
              <a:t>Flexwerken</a:t>
            </a:r>
          </a:p>
          <a:p>
            <a:pPr lvl="0" algn="just"/>
            <a:r>
              <a:rPr lang="nl-NL" sz="1000" dirty="0">
                <a:latin typeface="Calibri Light" panose="020F0302020204030204" pitchFamily="34" charset="0"/>
              </a:rPr>
              <a:t>Flexwerken is meer een bedrijvigheid dan een activiteit. Flexwerken is namelijk iets dat je doet op zelfstandige basis en eigen initiatief. Bij de opening van de kleine zaal willen wij onderzoeken hoe we de zaal zo vaak mogelijk open kunnen stellen voor jongeren die zelfstandig willen werken aan hun eigen projecten. Als dit mogelijk wordt, geeft dit de basis voor de bruisende ontmoetingsplek, waarna de bezoekers vanzelf kennismaken met de andere twee pijlers.</a:t>
            </a:r>
          </a:p>
        </p:txBody>
      </p:sp>
      <p:sp>
        <p:nvSpPr>
          <p:cNvPr id="4" name="Rectangle 1"/>
          <p:cNvSpPr>
            <a:spLocks noChangeArrowheads="1"/>
          </p:cNvSpPr>
          <p:nvPr/>
        </p:nvSpPr>
        <p:spPr bwMode="auto">
          <a:xfrm>
            <a:off x="5545962" y="2315473"/>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nl-NL" altLang="nl-NL" sz="900" b="0" i="0" u="none" strike="noStrike" cap="none" normalizeH="0" baseline="0">
                <a:ln>
                  <a:noFill/>
                </a:ln>
                <a:solidFill>
                  <a:schemeClr val="tx1"/>
                </a:solidFill>
                <a:effectLst/>
                <a:latin typeface="Verdana" panose="020B0604030504040204" pitchFamily="34" charset="0"/>
                <a:ea typeface="Times New Roman" panose="02020603050405020304" pitchFamily="18" charset="0"/>
                <a:cs typeface="Times New Roman" panose="02020603050405020304" pitchFamily="18" charset="0"/>
              </a:rPr>
              <a:t> </a:t>
            </a:r>
            <a:endParaRPr kumimoji="0" lang="nl-NL" altLang="nl-NL" sz="900" b="0" i="0" u="none" strike="noStrike" cap="none" normalizeH="0" baseline="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nl-NL" altLang="nl-NL" sz="1800" b="0" i="0" u="none" strike="noStrike" cap="none" normalizeH="0" baseline="0">
              <a:ln>
                <a:noFill/>
              </a:ln>
              <a:solidFill>
                <a:schemeClr val="tx1"/>
              </a:solidFill>
              <a:effectLst/>
              <a:latin typeface="Arial" panose="020B0604020202020204" pitchFamily="34" charset="0"/>
            </a:endParaRPr>
          </a:p>
        </p:txBody>
      </p:sp>
      <p:sp>
        <p:nvSpPr>
          <p:cNvPr id="15" name="Tekstvak 14"/>
          <p:cNvSpPr txBox="1"/>
          <p:nvPr/>
        </p:nvSpPr>
        <p:spPr>
          <a:xfrm>
            <a:off x="358397" y="653378"/>
            <a:ext cx="3065391" cy="338554"/>
          </a:xfrm>
          <a:prstGeom prst="rect">
            <a:avLst/>
          </a:prstGeom>
          <a:noFill/>
        </p:spPr>
        <p:txBody>
          <a:bodyPr wrap="none" rtlCol="0">
            <a:spAutoFit/>
          </a:bodyPr>
          <a:lstStyle/>
          <a:p>
            <a:r>
              <a:rPr lang="nl-NL" sz="1600" b="1" dirty="0">
                <a:solidFill>
                  <a:schemeClr val="bg1"/>
                </a:solidFill>
                <a:latin typeface="Calibri" panose="020F0502020204030204" pitchFamily="34" charset="0"/>
              </a:rPr>
              <a:t>Invulling door Nieuwe activiteiten</a:t>
            </a:r>
          </a:p>
        </p:txBody>
      </p:sp>
      <p:sp>
        <p:nvSpPr>
          <p:cNvPr id="16" name="Tekstvak 15"/>
          <p:cNvSpPr txBox="1"/>
          <p:nvPr/>
        </p:nvSpPr>
        <p:spPr>
          <a:xfrm>
            <a:off x="358396" y="4836272"/>
            <a:ext cx="4072261" cy="1785104"/>
          </a:xfrm>
          <a:prstGeom prst="rect">
            <a:avLst/>
          </a:prstGeom>
          <a:noFill/>
        </p:spPr>
        <p:txBody>
          <a:bodyPr wrap="square" rtlCol="0">
            <a:spAutoFit/>
          </a:bodyPr>
          <a:lstStyle/>
          <a:p>
            <a:pPr lvl="0" algn="just"/>
            <a:endParaRPr lang="nl-NL" sz="1000" b="1" dirty="0">
              <a:latin typeface="Calibri Light" panose="020F0302020204030204" pitchFamily="34" charset="0"/>
            </a:endParaRPr>
          </a:p>
          <a:p>
            <a:pPr lvl="0" algn="just"/>
            <a:endParaRPr lang="nl-NL" sz="1000" b="1" dirty="0">
              <a:latin typeface="Calibri Light" panose="020F0302020204030204" pitchFamily="34" charset="0"/>
            </a:endParaRPr>
          </a:p>
          <a:p>
            <a:pPr lvl="0" algn="just"/>
            <a:endParaRPr lang="nl-NL" sz="1000" b="1" dirty="0">
              <a:latin typeface="Calibri Light" panose="020F0302020204030204" pitchFamily="34" charset="0"/>
            </a:endParaRPr>
          </a:p>
          <a:p>
            <a:pPr lvl="0" algn="just"/>
            <a:r>
              <a:rPr lang="nl-NL" sz="1000" b="1" dirty="0">
                <a:latin typeface="Calibri Light" panose="020F0302020204030204" pitchFamily="34" charset="0"/>
              </a:rPr>
              <a:t>Creëren</a:t>
            </a:r>
          </a:p>
          <a:p>
            <a:pPr lvl="0" algn="just"/>
            <a:r>
              <a:rPr lang="nl-NL" sz="1000" dirty="0">
                <a:latin typeface="Calibri Light" panose="020F0302020204030204" pitchFamily="34" charset="0"/>
              </a:rPr>
              <a:t>Omdat de zaal is gericht op creatieve jongeren, moet het ook mogelijk worden om kunstwerken of producten te maken. Hiervoor stellen wij een aterlier beschikbaar. Echter, natuurlijk mogen jongeren ook trots zijn op hun werk en producten. Om dit met anderen te delen, willen wij regelmatig exposities organiseren waarbij iedere belangstellende welkom is om te komen kijken. </a:t>
            </a:r>
          </a:p>
          <a:p>
            <a:pPr lvl="0" algn="just"/>
            <a:endParaRPr lang="nl-NL" sz="1000" dirty="0">
              <a:latin typeface="Calibri Light" panose="020F0302020204030204" pitchFamily="34" charset="0"/>
            </a:endParaRPr>
          </a:p>
        </p:txBody>
      </p:sp>
      <p:sp>
        <p:nvSpPr>
          <p:cNvPr id="24" name="Tekstvak 23"/>
          <p:cNvSpPr txBox="1"/>
          <p:nvPr/>
        </p:nvSpPr>
        <p:spPr>
          <a:xfrm>
            <a:off x="375721" y="1234316"/>
            <a:ext cx="4072261" cy="1631216"/>
          </a:xfrm>
          <a:prstGeom prst="rect">
            <a:avLst/>
          </a:prstGeom>
          <a:noFill/>
        </p:spPr>
        <p:txBody>
          <a:bodyPr wrap="square" rtlCol="0">
            <a:spAutoFit/>
          </a:bodyPr>
          <a:lstStyle/>
          <a:p>
            <a:pPr algn="just"/>
            <a:r>
              <a:rPr lang="nl-NL" sz="1000" b="1" dirty="0">
                <a:latin typeface="Calibri Light" panose="020F0302020204030204" pitchFamily="34" charset="0"/>
              </a:rPr>
              <a:t> </a:t>
            </a:r>
          </a:p>
          <a:p>
            <a:pPr algn="just"/>
            <a:endParaRPr lang="nl-NL" sz="1000" b="1" dirty="0">
              <a:latin typeface="Calibri Light" panose="020F0302020204030204" pitchFamily="34" charset="0"/>
            </a:endParaRPr>
          </a:p>
          <a:p>
            <a:pPr algn="just"/>
            <a:r>
              <a:rPr lang="nl-NL" sz="1000" b="1" dirty="0">
                <a:latin typeface="Calibri Light" panose="020F0302020204030204" pitchFamily="34" charset="0"/>
              </a:rPr>
              <a:t>Leren, </a:t>
            </a:r>
            <a:r>
              <a:rPr lang="nl-NL" sz="1000" b="1" dirty="0" err="1">
                <a:latin typeface="Calibri Light" panose="020F0302020204030204" pitchFamily="34" charset="0"/>
              </a:rPr>
              <a:t>flexen</a:t>
            </a:r>
            <a:r>
              <a:rPr lang="nl-NL" sz="1000" b="1" dirty="0">
                <a:latin typeface="Calibri Light" panose="020F0302020204030204" pitchFamily="34" charset="0"/>
              </a:rPr>
              <a:t>, creëren</a:t>
            </a:r>
          </a:p>
          <a:p>
            <a:pPr algn="just"/>
            <a:r>
              <a:rPr lang="nl-NL" sz="1000" dirty="0">
                <a:latin typeface="Calibri Light" panose="020F0302020204030204" pitchFamily="34" charset="0"/>
              </a:rPr>
              <a:t>De activiteiten zullen worden gebaseerd op drie pijlers: leren, flexwerken en creëren. Leren houdt in dat jongeren nieuwe talenten kunnen ontdekken of hun talenten kunnen verbeteren. Flexwerken houdt in dat jongeren op termijn 24/7 in de zaal terecht moeten kunnen om zelfstandig te werken aan hun eigen projecten. Creëren ziet op kunst, design en creativiteit. </a:t>
            </a:r>
            <a:endParaRPr lang="nl-NL" sz="1000" b="1" dirty="0">
              <a:latin typeface="Calibri Light" panose="020F0302020204030204" pitchFamily="34" charset="0"/>
            </a:endParaRPr>
          </a:p>
          <a:p>
            <a:pPr algn="just"/>
            <a:endParaRPr lang="nl-NL" sz="1000" dirty="0">
              <a:latin typeface="Calibri Light" panose="020F0302020204030204" pitchFamily="34" charset="0"/>
            </a:endParaRPr>
          </a:p>
        </p:txBody>
      </p:sp>
      <p:pic>
        <p:nvPicPr>
          <p:cNvPr id="2" name="Afbeelding 1"/>
          <p:cNvPicPr>
            <a:picLocks noChangeAspect="1"/>
          </p:cNvPicPr>
          <p:nvPr/>
        </p:nvPicPr>
        <p:blipFill>
          <a:blip r:embed="rId3" cstate="print"/>
          <a:stretch>
            <a:fillRect/>
          </a:stretch>
        </p:blipFill>
        <p:spPr>
          <a:xfrm>
            <a:off x="5563287" y="1033442"/>
            <a:ext cx="6628713" cy="4688560"/>
          </a:xfrm>
          <a:prstGeom prst="rect">
            <a:avLst/>
          </a:prstGeom>
        </p:spPr>
      </p:pic>
    </p:spTree>
    <p:extLst>
      <p:ext uri="{BB962C8B-B14F-4D97-AF65-F5344CB8AC3E}">
        <p14:creationId xmlns:p14="http://schemas.microsoft.com/office/powerpoint/2010/main" val="1887156598"/>
      </p:ext>
    </p:extLst>
  </p:cSld>
  <p:clrMapOvr>
    <a:masterClrMapping/>
  </p:clrMapOvr>
</p:sld>
</file>

<file path=ppt/theme/theme1.xml><?xml version="1.0" encoding="utf-8"?>
<a:theme xmlns:a="http://schemas.openxmlformats.org/drawingml/2006/main" name="Kantoorthema">
  <a:themeElements>
    <a:clrScheme name="Kantoor">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Kantoor">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647</TotalTime>
  <Words>591</Words>
  <Application>Microsoft Office PowerPoint</Application>
  <PresentationFormat>Breedbeeld</PresentationFormat>
  <Paragraphs>59</Paragraphs>
  <Slides>10</Slides>
  <Notes>0</Notes>
  <HiddenSlides>0</HiddenSlides>
  <MMClips>0</MMClips>
  <ScaleCrop>false</ScaleCrop>
  <HeadingPairs>
    <vt:vector size="6" baseType="variant">
      <vt:variant>
        <vt:lpstr>Gebruikte lettertypen</vt:lpstr>
      </vt:variant>
      <vt:variant>
        <vt:i4>5</vt:i4>
      </vt:variant>
      <vt:variant>
        <vt:lpstr>Thema</vt:lpstr>
      </vt:variant>
      <vt:variant>
        <vt:i4>1</vt:i4>
      </vt:variant>
      <vt:variant>
        <vt:lpstr>Diatitels</vt:lpstr>
      </vt:variant>
      <vt:variant>
        <vt:i4>10</vt:i4>
      </vt:variant>
    </vt:vector>
  </HeadingPairs>
  <TitlesOfParts>
    <vt:vector size="16" baseType="lpstr">
      <vt:lpstr>Arial</vt:lpstr>
      <vt:lpstr>Calibri</vt:lpstr>
      <vt:lpstr>Calibri Light</vt:lpstr>
      <vt:lpstr>Times New Roman</vt:lpstr>
      <vt:lpstr>Verdana</vt:lpstr>
      <vt:lpstr>Kantoorthema</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PowerPoint-presentatie</dc:title>
  <dc:creator>Rik den Boer</dc:creator>
  <cp:lastModifiedBy>Henk Baarens</cp:lastModifiedBy>
  <cp:revision>73</cp:revision>
  <dcterms:created xsi:type="dcterms:W3CDTF">2016-04-28T09:21:41Z</dcterms:created>
  <dcterms:modified xsi:type="dcterms:W3CDTF">2016-12-16T10:02:10Z</dcterms:modified>
</cp:coreProperties>
</file>